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81" r:id="rId3"/>
    <p:sldId id="314" r:id="rId4"/>
    <p:sldId id="329" r:id="rId5"/>
    <p:sldId id="315" r:id="rId6"/>
    <p:sldId id="316" r:id="rId7"/>
    <p:sldId id="330" r:id="rId8"/>
    <p:sldId id="331" r:id="rId9"/>
    <p:sldId id="332" r:id="rId10"/>
    <p:sldId id="317" r:id="rId11"/>
    <p:sldId id="318" r:id="rId12"/>
    <p:sldId id="333" r:id="rId13"/>
    <p:sldId id="335" r:id="rId14"/>
    <p:sldId id="334" r:id="rId15"/>
    <p:sldId id="319" r:id="rId16"/>
    <p:sldId id="337" r:id="rId17"/>
    <p:sldId id="338" r:id="rId18"/>
    <p:sldId id="336" r:id="rId19"/>
    <p:sldId id="339" r:id="rId20"/>
    <p:sldId id="320" r:id="rId21"/>
    <p:sldId id="341" r:id="rId22"/>
    <p:sldId id="343" r:id="rId23"/>
    <p:sldId id="342" r:id="rId24"/>
    <p:sldId id="340"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21" r:id="rId42"/>
    <p:sldId id="361" r:id="rId43"/>
    <p:sldId id="360" r:id="rId44"/>
    <p:sldId id="322" r:id="rId45"/>
    <p:sldId id="362" r:id="rId46"/>
    <p:sldId id="363" r:id="rId47"/>
    <p:sldId id="364" r:id="rId48"/>
    <p:sldId id="365" r:id="rId49"/>
    <p:sldId id="366" r:id="rId50"/>
    <p:sldId id="367" r:id="rId51"/>
    <p:sldId id="323" r:id="rId52"/>
    <p:sldId id="368" r:id="rId53"/>
    <p:sldId id="369" r:id="rId54"/>
    <p:sldId id="370" r:id="rId55"/>
    <p:sldId id="324" r:id="rId56"/>
    <p:sldId id="372" r:id="rId57"/>
    <p:sldId id="371" r:id="rId58"/>
    <p:sldId id="373" r:id="rId59"/>
    <p:sldId id="325" r:id="rId60"/>
    <p:sldId id="374" r:id="rId61"/>
    <p:sldId id="375" r:id="rId62"/>
    <p:sldId id="376" r:id="rId63"/>
    <p:sldId id="377" r:id="rId64"/>
    <p:sldId id="378" r:id="rId65"/>
    <p:sldId id="379" r:id="rId66"/>
    <p:sldId id="380"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D4447E-9CF6-475A-A441-FB9E9D35E65B}"/>
              </a:ext>
            </a:extLst>
          </p:cNvPr>
          <p:cNvSpPr>
            <a:spLocks noGrp="1" noChangeArrowheads="1"/>
          </p:cNvSpPr>
          <p:nvPr>
            <p:ph type="sldNum" sz="quarter" idx="5"/>
          </p:nvPr>
        </p:nvSpPr>
        <p:spPr>
          <a:ln/>
        </p:spPr>
        <p:txBody>
          <a:bodyPr/>
          <a:lstStyle/>
          <a:p>
            <a:fld id="{5DA02626-08C9-4D8C-9E8A-8620ED51722B}" type="slidenum">
              <a:rPr lang="en-US" altLang="en-US"/>
              <a:pPr/>
              <a:t>3</a:t>
            </a:fld>
            <a:endParaRPr lang="en-US" altLang="en-US"/>
          </a:p>
        </p:txBody>
      </p:sp>
      <p:sp>
        <p:nvSpPr>
          <p:cNvPr id="353282" name="Rectangle 2">
            <a:extLst>
              <a:ext uri="{FF2B5EF4-FFF2-40B4-BE49-F238E27FC236}">
                <a16:creationId xmlns:a16="http://schemas.microsoft.com/office/drawing/2014/main" id="{48D8B610-F5BB-46A8-B2FE-D67A391AAA2F}"/>
              </a:ext>
            </a:extLst>
          </p:cNvPr>
          <p:cNvSpPr>
            <a:spLocks noGrp="1" noRot="1" noChangeAspect="1" noChangeArrowheads="1" noTextEdit="1"/>
          </p:cNvSpPr>
          <p:nvPr>
            <p:ph type="sldImg"/>
          </p:nvPr>
        </p:nvSpPr>
        <p:spPr>
          <a:ln/>
        </p:spPr>
      </p:sp>
      <p:sp>
        <p:nvSpPr>
          <p:cNvPr id="353283" name="Rectangle 3">
            <a:extLst>
              <a:ext uri="{FF2B5EF4-FFF2-40B4-BE49-F238E27FC236}">
                <a16:creationId xmlns:a16="http://schemas.microsoft.com/office/drawing/2014/main" id="{94EAFE4A-3328-4A29-89FF-D54927EAC63E}"/>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697DBC-9560-4DCE-8F80-11185BFB745B}"/>
              </a:ext>
            </a:extLst>
          </p:cNvPr>
          <p:cNvSpPr>
            <a:spLocks noGrp="1" noChangeArrowheads="1"/>
          </p:cNvSpPr>
          <p:nvPr>
            <p:ph type="sldNum" sz="quarter" idx="5"/>
          </p:nvPr>
        </p:nvSpPr>
        <p:spPr>
          <a:ln/>
        </p:spPr>
        <p:txBody>
          <a:bodyPr/>
          <a:lstStyle/>
          <a:p>
            <a:fld id="{D9973B54-204B-4475-9B30-0098F6B3AE3B}" type="slidenum">
              <a:rPr lang="en-US" altLang="en-US"/>
              <a:pPr/>
              <a:t>13</a:t>
            </a:fld>
            <a:endParaRPr lang="en-US" altLang="en-US"/>
          </a:p>
        </p:txBody>
      </p:sp>
      <p:sp>
        <p:nvSpPr>
          <p:cNvPr id="363522" name="Rectangle 2">
            <a:extLst>
              <a:ext uri="{FF2B5EF4-FFF2-40B4-BE49-F238E27FC236}">
                <a16:creationId xmlns:a16="http://schemas.microsoft.com/office/drawing/2014/main" id="{736C0AEF-A369-4409-9197-ADC47F6332A3}"/>
              </a:ext>
            </a:extLst>
          </p:cNvPr>
          <p:cNvSpPr>
            <a:spLocks noGrp="1" noRot="1" noChangeAspect="1" noChangeArrowheads="1" noTextEdit="1"/>
          </p:cNvSpPr>
          <p:nvPr>
            <p:ph type="sldImg"/>
          </p:nvPr>
        </p:nvSpPr>
        <p:spPr>
          <a:ln/>
        </p:spPr>
      </p:sp>
      <p:sp>
        <p:nvSpPr>
          <p:cNvPr id="363523" name="Rectangle 3">
            <a:extLst>
              <a:ext uri="{FF2B5EF4-FFF2-40B4-BE49-F238E27FC236}">
                <a16:creationId xmlns:a16="http://schemas.microsoft.com/office/drawing/2014/main" id="{1BC28E27-3410-4C03-9B0F-62E9FC005C4B}"/>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30300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697DBC-9560-4DCE-8F80-11185BFB745B}"/>
              </a:ext>
            </a:extLst>
          </p:cNvPr>
          <p:cNvSpPr>
            <a:spLocks noGrp="1" noChangeArrowheads="1"/>
          </p:cNvSpPr>
          <p:nvPr>
            <p:ph type="sldNum" sz="quarter" idx="5"/>
          </p:nvPr>
        </p:nvSpPr>
        <p:spPr>
          <a:ln/>
        </p:spPr>
        <p:txBody>
          <a:bodyPr/>
          <a:lstStyle/>
          <a:p>
            <a:fld id="{D9973B54-204B-4475-9B30-0098F6B3AE3B}" type="slidenum">
              <a:rPr lang="en-US" altLang="en-US"/>
              <a:pPr/>
              <a:t>14</a:t>
            </a:fld>
            <a:endParaRPr lang="en-US" altLang="en-US"/>
          </a:p>
        </p:txBody>
      </p:sp>
      <p:sp>
        <p:nvSpPr>
          <p:cNvPr id="363522" name="Rectangle 2">
            <a:extLst>
              <a:ext uri="{FF2B5EF4-FFF2-40B4-BE49-F238E27FC236}">
                <a16:creationId xmlns:a16="http://schemas.microsoft.com/office/drawing/2014/main" id="{736C0AEF-A369-4409-9197-ADC47F6332A3}"/>
              </a:ext>
            </a:extLst>
          </p:cNvPr>
          <p:cNvSpPr>
            <a:spLocks noGrp="1" noRot="1" noChangeAspect="1" noChangeArrowheads="1" noTextEdit="1"/>
          </p:cNvSpPr>
          <p:nvPr>
            <p:ph type="sldImg"/>
          </p:nvPr>
        </p:nvSpPr>
        <p:spPr>
          <a:ln/>
        </p:spPr>
      </p:sp>
      <p:sp>
        <p:nvSpPr>
          <p:cNvPr id="363523" name="Rectangle 3">
            <a:extLst>
              <a:ext uri="{FF2B5EF4-FFF2-40B4-BE49-F238E27FC236}">
                <a16:creationId xmlns:a16="http://schemas.microsoft.com/office/drawing/2014/main" id="{1BC28E27-3410-4C03-9B0F-62E9FC005C4B}"/>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76645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697DBC-9560-4DCE-8F80-11185BFB745B}"/>
              </a:ext>
            </a:extLst>
          </p:cNvPr>
          <p:cNvSpPr>
            <a:spLocks noGrp="1" noChangeArrowheads="1"/>
          </p:cNvSpPr>
          <p:nvPr>
            <p:ph type="sldNum" sz="quarter" idx="5"/>
          </p:nvPr>
        </p:nvSpPr>
        <p:spPr>
          <a:ln/>
        </p:spPr>
        <p:txBody>
          <a:bodyPr/>
          <a:lstStyle/>
          <a:p>
            <a:fld id="{D9973B54-204B-4475-9B30-0098F6B3AE3B}" type="slidenum">
              <a:rPr lang="en-US" altLang="en-US"/>
              <a:pPr/>
              <a:t>15</a:t>
            </a:fld>
            <a:endParaRPr lang="en-US" altLang="en-US"/>
          </a:p>
        </p:txBody>
      </p:sp>
      <p:sp>
        <p:nvSpPr>
          <p:cNvPr id="363522" name="Rectangle 2">
            <a:extLst>
              <a:ext uri="{FF2B5EF4-FFF2-40B4-BE49-F238E27FC236}">
                <a16:creationId xmlns:a16="http://schemas.microsoft.com/office/drawing/2014/main" id="{736C0AEF-A369-4409-9197-ADC47F6332A3}"/>
              </a:ext>
            </a:extLst>
          </p:cNvPr>
          <p:cNvSpPr>
            <a:spLocks noGrp="1" noRot="1" noChangeAspect="1" noChangeArrowheads="1" noTextEdit="1"/>
          </p:cNvSpPr>
          <p:nvPr>
            <p:ph type="sldImg"/>
          </p:nvPr>
        </p:nvSpPr>
        <p:spPr>
          <a:ln/>
        </p:spPr>
      </p:sp>
      <p:sp>
        <p:nvSpPr>
          <p:cNvPr id="363523" name="Rectangle 3">
            <a:extLst>
              <a:ext uri="{FF2B5EF4-FFF2-40B4-BE49-F238E27FC236}">
                <a16:creationId xmlns:a16="http://schemas.microsoft.com/office/drawing/2014/main" id="{1BC28E27-3410-4C03-9B0F-62E9FC005C4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9F43EF-E55C-4F9F-ABD0-41F68E372EA6}"/>
              </a:ext>
            </a:extLst>
          </p:cNvPr>
          <p:cNvSpPr>
            <a:spLocks noGrp="1" noChangeArrowheads="1"/>
          </p:cNvSpPr>
          <p:nvPr>
            <p:ph type="sldNum" sz="quarter" idx="5"/>
          </p:nvPr>
        </p:nvSpPr>
        <p:spPr>
          <a:ln/>
        </p:spPr>
        <p:txBody>
          <a:bodyPr/>
          <a:lstStyle/>
          <a:p>
            <a:fld id="{60F52177-D150-4175-B397-9C15C5A4A6BF}" type="slidenum">
              <a:rPr lang="en-US" altLang="en-US"/>
              <a:pPr/>
              <a:t>20</a:t>
            </a:fld>
            <a:endParaRPr lang="en-US" altLang="en-US"/>
          </a:p>
        </p:txBody>
      </p:sp>
      <p:sp>
        <p:nvSpPr>
          <p:cNvPr id="365570" name="Rectangle 2">
            <a:extLst>
              <a:ext uri="{FF2B5EF4-FFF2-40B4-BE49-F238E27FC236}">
                <a16:creationId xmlns:a16="http://schemas.microsoft.com/office/drawing/2014/main" id="{03882CC0-02A4-4955-856B-870903F3EED3}"/>
              </a:ext>
            </a:extLst>
          </p:cNvPr>
          <p:cNvSpPr>
            <a:spLocks noGrp="1" noRot="1" noChangeAspect="1" noChangeArrowheads="1" noTextEdit="1"/>
          </p:cNvSpPr>
          <p:nvPr>
            <p:ph type="sldImg"/>
          </p:nvPr>
        </p:nvSpPr>
        <p:spPr>
          <a:ln/>
        </p:spPr>
      </p:sp>
      <p:sp>
        <p:nvSpPr>
          <p:cNvPr id="365571" name="Rectangle 3">
            <a:extLst>
              <a:ext uri="{FF2B5EF4-FFF2-40B4-BE49-F238E27FC236}">
                <a16:creationId xmlns:a16="http://schemas.microsoft.com/office/drawing/2014/main" id="{2684B1C8-CABC-4E9C-B25F-2D4680D6E50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690278E-C6BB-4277-9B05-7F70563204E0}"/>
              </a:ext>
            </a:extLst>
          </p:cNvPr>
          <p:cNvSpPr>
            <a:spLocks noGrp="1" noChangeArrowheads="1"/>
          </p:cNvSpPr>
          <p:nvPr>
            <p:ph type="sldNum" sz="quarter" idx="5"/>
          </p:nvPr>
        </p:nvSpPr>
        <p:spPr>
          <a:ln/>
        </p:spPr>
        <p:txBody>
          <a:bodyPr/>
          <a:lstStyle/>
          <a:p>
            <a:fld id="{9679B760-6079-432D-81CD-36B34339514E}" type="slidenum">
              <a:rPr lang="en-US" altLang="en-US"/>
              <a:pPr/>
              <a:t>41</a:t>
            </a:fld>
            <a:endParaRPr lang="en-US" altLang="en-US"/>
          </a:p>
        </p:txBody>
      </p:sp>
      <p:sp>
        <p:nvSpPr>
          <p:cNvPr id="367618" name="Rectangle 2">
            <a:extLst>
              <a:ext uri="{FF2B5EF4-FFF2-40B4-BE49-F238E27FC236}">
                <a16:creationId xmlns:a16="http://schemas.microsoft.com/office/drawing/2014/main" id="{5BF17F12-7C3C-4944-A5D2-A01227580AB0}"/>
              </a:ext>
            </a:extLst>
          </p:cNvPr>
          <p:cNvSpPr>
            <a:spLocks noGrp="1" noRot="1" noChangeAspect="1" noChangeArrowheads="1" noTextEdit="1"/>
          </p:cNvSpPr>
          <p:nvPr>
            <p:ph type="sldImg"/>
          </p:nvPr>
        </p:nvSpPr>
        <p:spPr>
          <a:ln/>
        </p:spPr>
      </p:sp>
      <p:sp>
        <p:nvSpPr>
          <p:cNvPr id="367619" name="Rectangle 3">
            <a:extLst>
              <a:ext uri="{FF2B5EF4-FFF2-40B4-BE49-F238E27FC236}">
                <a16:creationId xmlns:a16="http://schemas.microsoft.com/office/drawing/2014/main" id="{C022DB5C-BC82-4294-85DD-01E806EF1BF2}"/>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690278E-C6BB-4277-9B05-7F70563204E0}"/>
              </a:ext>
            </a:extLst>
          </p:cNvPr>
          <p:cNvSpPr>
            <a:spLocks noGrp="1" noChangeArrowheads="1"/>
          </p:cNvSpPr>
          <p:nvPr>
            <p:ph type="sldNum" sz="quarter" idx="5"/>
          </p:nvPr>
        </p:nvSpPr>
        <p:spPr>
          <a:ln/>
        </p:spPr>
        <p:txBody>
          <a:bodyPr/>
          <a:lstStyle/>
          <a:p>
            <a:fld id="{9679B760-6079-432D-81CD-36B34339514E}" type="slidenum">
              <a:rPr lang="en-US" altLang="en-US"/>
              <a:pPr/>
              <a:t>42</a:t>
            </a:fld>
            <a:endParaRPr lang="en-US" altLang="en-US"/>
          </a:p>
        </p:txBody>
      </p:sp>
      <p:sp>
        <p:nvSpPr>
          <p:cNvPr id="367618" name="Rectangle 2">
            <a:extLst>
              <a:ext uri="{FF2B5EF4-FFF2-40B4-BE49-F238E27FC236}">
                <a16:creationId xmlns:a16="http://schemas.microsoft.com/office/drawing/2014/main" id="{5BF17F12-7C3C-4944-A5D2-A01227580AB0}"/>
              </a:ext>
            </a:extLst>
          </p:cNvPr>
          <p:cNvSpPr>
            <a:spLocks noGrp="1" noRot="1" noChangeAspect="1" noChangeArrowheads="1" noTextEdit="1"/>
          </p:cNvSpPr>
          <p:nvPr>
            <p:ph type="sldImg"/>
          </p:nvPr>
        </p:nvSpPr>
        <p:spPr>
          <a:ln/>
        </p:spPr>
      </p:sp>
      <p:sp>
        <p:nvSpPr>
          <p:cNvPr id="367619" name="Rectangle 3">
            <a:extLst>
              <a:ext uri="{FF2B5EF4-FFF2-40B4-BE49-F238E27FC236}">
                <a16:creationId xmlns:a16="http://schemas.microsoft.com/office/drawing/2014/main" id="{C022DB5C-BC82-4294-85DD-01E806EF1BF2}"/>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44803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690278E-C6BB-4277-9B05-7F70563204E0}"/>
              </a:ext>
            </a:extLst>
          </p:cNvPr>
          <p:cNvSpPr>
            <a:spLocks noGrp="1" noChangeArrowheads="1"/>
          </p:cNvSpPr>
          <p:nvPr>
            <p:ph type="sldNum" sz="quarter" idx="5"/>
          </p:nvPr>
        </p:nvSpPr>
        <p:spPr>
          <a:ln/>
        </p:spPr>
        <p:txBody>
          <a:bodyPr/>
          <a:lstStyle/>
          <a:p>
            <a:fld id="{9679B760-6079-432D-81CD-36B34339514E}" type="slidenum">
              <a:rPr lang="en-US" altLang="en-US"/>
              <a:pPr/>
              <a:t>43</a:t>
            </a:fld>
            <a:endParaRPr lang="en-US" altLang="en-US"/>
          </a:p>
        </p:txBody>
      </p:sp>
      <p:sp>
        <p:nvSpPr>
          <p:cNvPr id="367618" name="Rectangle 2">
            <a:extLst>
              <a:ext uri="{FF2B5EF4-FFF2-40B4-BE49-F238E27FC236}">
                <a16:creationId xmlns:a16="http://schemas.microsoft.com/office/drawing/2014/main" id="{5BF17F12-7C3C-4944-A5D2-A01227580AB0}"/>
              </a:ext>
            </a:extLst>
          </p:cNvPr>
          <p:cNvSpPr>
            <a:spLocks noGrp="1" noRot="1" noChangeAspect="1" noChangeArrowheads="1" noTextEdit="1"/>
          </p:cNvSpPr>
          <p:nvPr>
            <p:ph type="sldImg"/>
          </p:nvPr>
        </p:nvSpPr>
        <p:spPr>
          <a:ln/>
        </p:spPr>
      </p:sp>
      <p:sp>
        <p:nvSpPr>
          <p:cNvPr id="367619" name="Rectangle 3">
            <a:extLst>
              <a:ext uri="{FF2B5EF4-FFF2-40B4-BE49-F238E27FC236}">
                <a16:creationId xmlns:a16="http://schemas.microsoft.com/office/drawing/2014/main" id="{C022DB5C-BC82-4294-85DD-01E806EF1BF2}"/>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81270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A2803F-C1EF-4D5A-9CCE-D24CB020F10B}"/>
              </a:ext>
            </a:extLst>
          </p:cNvPr>
          <p:cNvSpPr>
            <a:spLocks noGrp="1" noChangeArrowheads="1"/>
          </p:cNvSpPr>
          <p:nvPr>
            <p:ph type="sldNum" sz="quarter" idx="5"/>
          </p:nvPr>
        </p:nvSpPr>
        <p:spPr>
          <a:ln/>
        </p:spPr>
        <p:txBody>
          <a:bodyPr/>
          <a:lstStyle/>
          <a:p>
            <a:fld id="{D405F506-6BEE-423B-9864-BD99D019E685}" type="slidenum">
              <a:rPr lang="en-US" altLang="en-US"/>
              <a:pPr/>
              <a:t>44</a:t>
            </a:fld>
            <a:endParaRPr lang="en-US" altLang="en-US"/>
          </a:p>
        </p:txBody>
      </p:sp>
      <p:sp>
        <p:nvSpPr>
          <p:cNvPr id="369666" name="Rectangle 2">
            <a:extLst>
              <a:ext uri="{FF2B5EF4-FFF2-40B4-BE49-F238E27FC236}">
                <a16:creationId xmlns:a16="http://schemas.microsoft.com/office/drawing/2014/main" id="{56CFB119-8D43-4316-AD5C-A6D072B023ED}"/>
              </a:ext>
            </a:extLst>
          </p:cNvPr>
          <p:cNvSpPr>
            <a:spLocks noGrp="1" noRot="1" noChangeAspect="1" noChangeArrowheads="1" noTextEdit="1"/>
          </p:cNvSpPr>
          <p:nvPr>
            <p:ph type="sldImg"/>
          </p:nvPr>
        </p:nvSpPr>
        <p:spPr>
          <a:ln/>
        </p:spPr>
      </p:sp>
      <p:sp>
        <p:nvSpPr>
          <p:cNvPr id="369667" name="Rectangle 3">
            <a:extLst>
              <a:ext uri="{FF2B5EF4-FFF2-40B4-BE49-F238E27FC236}">
                <a16:creationId xmlns:a16="http://schemas.microsoft.com/office/drawing/2014/main" id="{9395D730-B07E-44E4-BA71-4D73D1ED6677}"/>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A2803F-C1EF-4D5A-9CCE-D24CB020F10B}"/>
              </a:ext>
            </a:extLst>
          </p:cNvPr>
          <p:cNvSpPr>
            <a:spLocks noGrp="1" noChangeArrowheads="1"/>
          </p:cNvSpPr>
          <p:nvPr>
            <p:ph type="sldNum" sz="quarter" idx="5"/>
          </p:nvPr>
        </p:nvSpPr>
        <p:spPr>
          <a:ln/>
        </p:spPr>
        <p:txBody>
          <a:bodyPr/>
          <a:lstStyle/>
          <a:p>
            <a:fld id="{D405F506-6BEE-423B-9864-BD99D019E685}" type="slidenum">
              <a:rPr lang="en-US" altLang="en-US"/>
              <a:pPr/>
              <a:t>45</a:t>
            </a:fld>
            <a:endParaRPr lang="en-US" altLang="en-US"/>
          </a:p>
        </p:txBody>
      </p:sp>
      <p:sp>
        <p:nvSpPr>
          <p:cNvPr id="369666" name="Rectangle 2">
            <a:extLst>
              <a:ext uri="{FF2B5EF4-FFF2-40B4-BE49-F238E27FC236}">
                <a16:creationId xmlns:a16="http://schemas.microsoft.com/office/drawing/2014/main" id="{56CFB119-8D43-4316-AD5C-A6D072B023ED}"/>
              </a:ext>
            </a:extLst>
          </p:cNvPr>
          <p:cNvSpPr>
            <a:spLocks noGrp="1" noRot="1" noChangeAspect="1" noChangeArrowheads="1" noTextEdit="1"/>
          </p:cNvSpPr>
          <p:nvPr>
            <p:ph type="sldImg"/>
          </p:nvPr>
        </p:nvSpPr>
        <p:spPr>
          <a:ln/>
        </p:spPr>
      </p:sp>
      <p:sp>
        <p:nvSpPr>
          <p:cNvPr id="369667" name="Rectangle 3">
            <a:extLst>
              <a:ext uri="{FF2B5EF4-FFF2-40B4-BE49-F238E27FC236}">
                <a16:creationId xmlns:a16="http://schemas.microsoft.com/office/drawing/2014/main" id="{9395D730-B07E-44E4-BA71-4D73D1ED6677}"/>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05278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0CDDE56-915E-435D-AA7E-A05B5901E12D}"/>
              </a:ext>
            </a:extLst>
          </p:cNvPr>
          <p:cNvSpPr>
            <a:spLocks noGrp="1" noChangeArrowheads="1"/>
          </p:cNvSpPr>
          <p:nvPr>
            <p:ph type="sldNum" sz="quarter" idx="5"/>
          </p:nvPr>
        </p:nvSpPr>
        <p:spPr>
          <a:ln/>
        </p:spPr>
        <p:txBody>
          <a:bodyPr/>
          <a:lstStyle/>
          <a:p>
            <a:fld id="{DCD83EDF-64D1-4EA9-B966-1E4E9A7D6F8E}" type="slidenum">
              <a:rPr lang="en-US" altLang="en-US"/>
              <a:pPr/>
              <a:t>51</a:t>
            </a:fld>
            <a:endParaRPr lang="en-US" altLang="en-US"/>
          </a:p>
        </p:txBody>
      </p:sp>
      <p:sp>
        <p:nvSpPr>
          <p:cNvPr id="371714" name="Rectangle 2">
            <a:extLst>
              <a:ext uri="{FF2B5EF4-FFF2-40B4-BE49-F238E27FC236}">
                <a16:creationId xmlns:a16="http://schemas.microsoft.com/office/drawing/2014/main" id="{AD762193-5495-46EA-831A-E8A8D6168617}"/>
              </a:ext>
            </a:extLst>
          </p:cNvPr>
          <p:cNvSpPr>
            <a:spLocks noGrp="1" noRot="1" noChangeAspect="1" noChangeArrowheads="1" noTextEdit="1"/>
          </p:cNvSpPr>
          <p:nvPr>
            <p:ph type="sldImg"/>
          </p:nvPr>
        </p:nvSpPr>
        <p:spPr>
          <a:ln/>
        </p:spPr>
      </p:sp>
      <p:sp>
        <p:nvSpPr>
          <p:cNvPr id="371715" name="Rectangle 3">
            <a:extLst>
              <a:ext uri="{FF2B5EF4-FFF2-40B4-BE49-F238E27FC236}">
                <a16:creationId xmlns:a16="http://schemas.microsoft.com/office/drawing/2014/main" id="{BC1920F1-97D7-4FE2-B385-8DAE3865468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D4447E-9CF6-475A-A441-FB9E9D35E65B}"/>
              </a:ext>
            </a:extLst>
          </p:cNvPr>
          <p:cNvSpPr>
            <a:spLocks noGrp="1" noChangeArrowheads="1"/>
          </p:cNvSpPr>
          <p:nvPr>
            <p:ph type="sldNum" sz="quarter" idx="5"/>
          </p:nvPr>
        </p:nvSpPr>
        <p:spPr>
          <a:ln/>
        </p:spPr>
        <p:txBody>
          <a:bodyPr/>
          <a:lstStyle/>
          <a:p>
            <a:fld id="{5DA02626-08C9-4D8C-9E8A-8620ED51722B}" type="slidenum">
              <a:rPr lang="en-US" altLang="en-US"/>
              <a:pPr/>
              <a:t>4</a:t>
            </a:fld>
            <a:endParaRPr lang="en-US" altLang="en-US"/>
          </a:p>
        </p:txBody>
      </p:sp>
      <p:sp>
        <p:nvSpPr>
          <p:cNvPr id="353282" name="Rectangle 2">
            <a:extLst>
              <a:ext uri="{FF2B5EF4-FFF2-40B4-BE49-F238E27FC236}">
                <a16:creationId xmlns:a16="http://schemas.microsoft.com/office/drawing/2014/main" id="{48D8B610-F5BB-46A8-B2FE-D67A391AAA2F}"/>
              </a:ext>
            </a:extLst>
          </p:cNvPr>
          <p:cNvSpPr>
            <a:spLocks noGrp="1" noRot="1" noChangeAspect="1" noChangeArrowheads="1" noTextEdit="1"/>
          </p:cNvSpPr>
          <p:nvPr>
            <p:ph type="sldImg"/>
          </p:nvPr>
        </p:nvSpPr>
        <p:spPr>
          <a:ln/>
        </p:spPr>
      </p:sp>
      <p:sp>
        <p:nvSpPr>
          <p:cNvPr id="353283" name="Rectangle 3">
            <a:extLst>
              <a:ext uri="{FF2B5EF4-FFF2-40B4-BE49-F238E27FC236}">
                <a16:creationId xmlns:a16="http://schemas.microsoft.com/office/drawing/2014/main" id="{94EAFE4A-3328-4A29-89FF-D54927EAC63E}"/>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505156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87A59C-A73A-4287-9FF1-61A0A080CDAE}"/>
              </a:ext>
            </a:extLst>
          </p:cNvPr>
          <p:cNvSpPr>
            <a:spLocks noGrp="1" noChangeArrowheads="1"/>
          </p:cNvSpPr>
          <p:nvPr>
            <p:ph type="sldNum" sz="quarter" idx="5"/>
          </p:nvPr>
        </p:nvSpPr>
        <p:spPr>
          <a:ln/>
        </p:spPr>
        <p:txBody>
          <a:bodyPr/>
          <a:lstStyle/>
          <a:p>
            <a:fld id="{F51532B5-F3B8-4E2F-A7FD-79707E7903D8}" type="slidenum">
              <a:rPr lang="en-US" altLang="en-US"/>
              <a:pPr/>
              <a:t>55</a:t>
            </a:fld>
            <a:endParaRPr lang="en-US" altLang="en-US"/>
          </a:p>
        </p:txBody>
      </p:sp>
      <p:sp>
        <p:nvSpPr>
          <p:cNvPr id="373762" name="Rectangle 2">
            <a:extLst>
              <a:ext uri="{FF2B5EF4-FFF2-40B4-BE49-F238E27FC236}">
                <a16:creationId xmlns:a16="http://schemas.microsoft.com/office/drawing/2014/main" id="{1E88D7C7-DEB5-49C8-8BF9-48EE54DDA845}"/>
              </a:ext>
            </a:extLst>
          </p:cNvPr>
          <p:cNvSpPr>
            <a:spLocks noGrp="1" noRot="1" noChangeAspect="1" noChangeArrowheads="1" noTextEdit="1"/>
          </p:cNvSpPr>
          <p:nvPr>
            <p:ph type="sldImg"/>
          </p:nvPr>
        </p:nvSpPr>
        <p:spPr>
          <a:ln/>
        </p:spPr>
      </p:sp>
      <p:sp>
        <p:nvSpPr>
          <p:cNvPr id="373763" name="Rectangle 3">
            <a:extLst>
              <a:ext uri="{FF2B5EF4-FFF2-40B4-BE49-F238E27FC236}">
                <a16:creationId xmlns:a16="http://schemas.microsoft.com/office/drawing/2014/main" id="{CCDBC40B-BA77-4FEC-BD62-637A6C6C0805}"/>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A859A6-8A2A-458D-863C-1F65D520A0AC}"/>
              </a:ext>
            </a:extLst>
          </p:cNvPr>
          <p:cNvSpPr>
            <a:spLocks noGrp="1" noChangeArrowheads="1"/>
          </p:cNvSpPr>
          <p:nvPr>
            <p:ph type="sldNum" sz="quarter" idx="5"/>
          </p:nvPr>
        </p:nvSpPr>
        <p:spPr>
          <a:ln/>
        </p:spPr>
        <p:txBody>
          <a:bodyPr/>
          <a:lstStyle/>
          <a:p>
            <a:fld id="{FA949D3D-6696-4350-891B-DBA10D5DB1BC}" type="slidenum">
              <a:rPr lang="en-US" altLang="en-US"/>
              <a:pPr/>
              <a:t>59</a:t>
            </a:fld>
            <a:endParaRPr lang="en-US" altLang="en-US"/>
          </a:p>
        </p:txBody>
      </p:sp>
      <p:sp>
        <p:nvSpPr>
          <p:cNvPr id="375810" name="Rectangle 2">
            <a:extLst>
              <a:ext uri="{FF2B5EF4-FFF2-40B4-BE49-F238E27FC236}">
                <a16:creationId xmlns:a16="http://schemas.microsoft.com/office/drawing/2014/main" id="{E64F55F8-F517-49F4-905B-3B8D667FF034}"/>
              </a:ext>
            </a:extLst>
          </p:cNvPr>
          <p:cNvSpPr>
            <a:spLocks noGrp="1" noRot="1" noChangeAspect="1" noChangeArrowheads="1" noTextEdit="1"/>
          </p:cNvSpPr>
          <p:nvPr>
            <p:ph type="sldImg"/>
          </p:nvPr>
        </p:nvSpPr>
        <p:spPr>
          <a:ln/>
        </p:spPr>
      </p:sp>
      <p:sp>
        <p:nvSpPr>
          <p:cNvPr id="375811" name="Rectangle 3">
            <a:extLst>
              <a:ext uri="{FF2B5EF4-FFF2-40B4-BE49-F238E27FC236}">
                <a16:creationId xmlns:a16="http://schemas.microsoft.com/office/drawing/2014/main" id="{C0439627-5469-425D-A81D-5F8F730B9087}"/>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C270B4-FCD6-488F-8A94-CE460CE4CA2C}"/>
              </a:ext>
            </a:extLst>
          </p:cNvPr>
          <p:cNvSpPr>
            <a:spLocks noGrp="1" noChangeArrowheads="1"/>
          </p:cNvSpPr>
          <p:nvPr>
            <p:ph type="sldNum" sz="quarter" idx="5"/>
          </p:nvPr>
        </p:nvSpPr>
        <p:spPr>
          <a:ln/>
        </p:spPr>
        <p:txBody>
          <a:bodyPr/>
          <a:lstStyle/>
          <a:p>
            <a:fld id="{639C254F-FA4A-48F4-B161-CA21BF023616}" type="slidenum">
              <a:rPr lang="en-US" altLang="en-US"/>
              <a:pPr/>
              <a:t>5</a:t>
            </a:fld>
            <a:endParaRPr lang="en-US" altLang="en-US"/>
          </a:p>
        </p:txBody>
      </p:sp>
      <p:sp>
        <p:nvSpPr>
          <p:cNvPr id="355330" name="Rectangle 2">
            <a:extLst>
              <a:ext uri="{FF2B5EF4-FFF2-40B4-BE49-F238E27FC236}">
                <a16:creationId xmlns:a16="http://schemas.microsoft.com/office/drawing/2014/main" id="{30A88177-47C2-449A-A5B3-B37D520045A7}"/>
              </a:ext>
            </a:extLst>
          </p:cNvPr>
          <p:cNvSpPr>
            <a:spLocks noGrp="1" noRot="1" noChangeAspect="1" noChangeArrowheads="1" noTextEdit="1"/>
          </p:cNvSpPr>
          <p:nvPr>
            <p:ph type="sldImg"/>
          </p:nvPr>
        </p:nvSpPr>
        <p:spPr>
          <a:ln/>
        </p:spPr>
      </p:sp>
      <p:sp>
        <p:nvSpPr>
          <p:cNvPr id="355331" name="Rectangle 3">
            <a:extLst>
              <a:ext uri="{FF2B5EF4-FFF2-40B4-BE49-F238E27FC236}">
                <a16:creationId xmlns:a16="http://schemas.microsoft.com/office/drawing/2014/main" id="{F44797C3-E1F6-4524-99A5-F0ADC6EE7DF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AAABB9-B28C-4797-A0A0-64C1568CA74A}"/>
              </a:ext>
            </a:extLst>
          </p:cNvPr>
          <p:cNvSpPr>
            <a:spLocks noGrp="1" noChangeArrowheads="1"/>
          </p:cNvSpPr>
          <p:nvPr>
            <p:ph type="sldNum" sz="quarter" idx="5"/>
          </p:nvPr>
        </p:nvSpPr>
        <p:spPr>
          <a:ln/>
        </p:spPr>
        <p:txBody>
          <a:bodyPr/>
          <a:lstStyle/>
          <a:p>
            <a:fld id="{98AE2120-D928-40B6-B7FE-49233DE3EDD4}" type="slidenum">
              <a:rPr lang="en-US" altLang="en-US"/>
              <a:pPr/>
              <a:t>6</a:t>
            </a:fld>
            <a:endParaRPr lang="en-US" altLang="en-US"/>
          </a:p>
        </p:txBody>
      </p:sp>
      <p:sp>
        <p:nvSpPr>
          <p:cNvPr id="357378" name="Rectangle 2">
            <a:extLst>
              <a:ext uri="{FF2B5EF4-FFF2-40B4-BE49-F238E27FC236}">
                <a16:creationId xmlns:a16="http://schemas.microsoft.com/office/drawing/2014/main" id="{C4D5E385-BCF3-4BC9-BA51-74B377A28869}"/>
              </a:ext>
            </a:extLst>
          </p:cNvPr>
          <p:cNvSpPr>
            <a:spLocks noGrp="1" noRot="1" noChangeAspect="1" noChangeArrowheads="1" noTextEdit="1"/>
          </p:cNvSpPr>
          <p:nvPr>
            <p:ph type="sldImg"/>
          </p:nvPr>
        </p:nvSpPr>
        <p:spPr>
          <a:ln/>
        </p:spPr>
      </p:sp>
      <p:sp>
        <p:nvSpPr>
          <p:cNvPr id="357379" name="Rectangle 3">
            <a:extLst>
              <a:ext uri="{FF2B5EF4-FFF2-40B4-BE49-F238E27FC236}">
                <a16:creationId xmlns:a16="http://schemas.microsoft.com/office/drawing/2014/main" id="{7E27EF50-E49A-4216-BAA0-715F3CFBCCC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AAABB9-B28C-4797-A0A0-64C1568CA74A}"/>
              </a:ext>
            </a:extLst>
          </p:cNvPr>
          <p:cNvSpPr>
            <a:spLocks noGrp="1" noChangeArrowheads="1"/>
          </p:cNvSpPr>
          <p:nvPr>
            <p:ph type="sldNum" sz="quarter" idx="5"/>
          </p:nvPr>
        </p:nvSpPr>
        <p:spPr>
          <a:ln/>
        </p:spPr>
        <p:txBody>
          <a:bodyPr/>
          <a:lstStyle/>
          <a:p>
            <a:fld id="{98AE2120-D928-40B6-B7FE-49233DE3EDD4}" type="slidenum">
              <a:rPr lang="en-US" altLang="en-US"/>
              <a:pPr/>
              <a:t>7</a:t>
            </a:fld>
            <a:endParaRPr lang="en-US" altLang="en-US"/>
          </a:p>
        </p:txBody>
      </p:sp>
      <p:sp>
        <p:nvSpPr>
          <p:cNvPr id="357378" name="Rectangle 2">
            <a:extLst>
              <a:ext uri="{FF2B5EF4-FFF2-40B4-BE49-F238E27FC236}">
                <a16:creationId xmlns:a16="http://schemas.microsoft.com/office/drawing/2014/main" id="{C4D5E385-BCF3-4BC9-BA51-74B377A28869}"/>
              </a:ext>
            </a:extLst>
          </p:cNvPr>
          <p:cNvSpPr>
            <a:spLocks noGrp="1" noRot="1" noChangeAspect="1" noChangeArrowheads="1" noTextEdit="1"/>
          </p:cNvSpPr>
          <p:nvPr>
            <p:ph type="sldImg"/>
          </p:nvPr>
        </p:nvSpPr>
        <p:spPr>
          <a:ln/>
        </p:spPr>
      </p:sp>
      <p:sp>
        <p:nvSpPr>
          <p:cNvPr id="357379" name="Rectangle 3">
            <a:extLst>
              <a:ext uri="{FF2B5EF4-FFF2-40B4-BE49-F238E27FC236}">
                <a16:creationId xmlns:a16="http://schemas.microsoft.com/office/drawing/2014/main" id="{7E27EF50-E49A-4216-BAA0-715F3CFBCCCF}"/>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148708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AAABB9-B28C-4797-A0A0-64C1568CA74A}"/>
              </a:ext>
            </a:extLst>
          </p:cNvPr>
          <p:cNvSpPr>
            <a:spLocks noGrp="1" noChangeArrowheads="1"/>
          </p:cNvSpPr>
          <p:nvPr>
            <p:ph type="sldNum" sz="quarter" idx="5"/>
          </p:nvPr>
        </p:nvSpPr>
        <p:spPr>
          <a:ln/>
        </p:spPr>
        <p:txBody>
          <a:bodyPr/>
          <a:lstStyle/>
          <a:p>
            <a:fld id="{98AE2120-D928-40B6-B7FE-49233DE3EDD4}" type="slidenum">
              <a:rPr lang="en-US" altLang="en-US"/>
              <a:pPr/>
              <a:t>8</a:t>
            </a:fld>
            <a:endParaRPr lang="en-US" altLang="en-US"/>
          </a:p>
        </p:txBody>
      </p:sp>
      <p:sp>
        <p:nvSpPr>
          <p:cNvPr id="357378" name="Rectangle 2">
            <a:extLst>
              <a:ext uri="{FF2B5EF4-FFF2-40B4-BE49-F238E27FC236}">
                <a16:creationId xmlns:a16="http://schemas.microsoft.com/office/drawing/2014/main" id="{C4D5E385-BCF3-4BC9-BA51-74B377A28869}"/>
              </a:ext>
            </a:extLst>
          </p:cNvPr>
          <p:cNvSpPr>
            <a:spLocks noGrp="1" noRot="1" noChangeAspect="1" noChangeArrowheads="1" noTextEdit="1"/>
          </p:cNvSpPr>
          <p:nvPr>
            <p:ph type="sldImg"/>
          </p:nvPr>
        </p:nvSpPr>
        <p:spPr>
          <a:ln/>
        </p:spPr>
      </p:sp>
      <p:sp>
        <p:nvSpPr>
          <p:cNvPr id="357379" name="Rectangle 3">
            <a:extLst>
              <a:ext uri="{FF2B5EF4-FFF2-40B4-BE49-F238E27FC236}">
                <a16:creationId xmlns:a16="http://schemas.microsoft.com/office/drawing/2014/main" id="{7E27EF50-E49A-4216-BAA0-715F3CFBCCCF}"/>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5835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C213E2-F18C-4FEB-B220-527C71B88595}"/>
              </a:ext>
            </a:extLst>
          </p:cNvPr>
          <p:cNvSpPr>
            <a:spLocks noGrp="1" noChangeArrowheads="1"/>
          </p:cNvSpPr>
          <p:nvPr>
            <p:ph type="sldNum" sz="quarter" idx="5"/>
          </p:nvPr>
        </p:nvSpPr>
        <p:spPr>
          <a:ln/>
        </p:spPr>
        <p:txBody>
          <a:bodyPr/>
          <a:lstStyle/>
          <a:p>
            <a:fld id="{93B61537-46CC-49B3-B962-44A7C045BDFA}" type="slidenum">
              <a:rPr lang="en-US" altLang="en-US"/>
              <a:pPr/>
              <a:t>10</a:t>
            </a:fld>
            <a:endParaRPr lang="en-US" altLang="en-US"/>
          </a:p>
        </p:txBody>
      </p:sp>
      <p:sp>
        <p:nvSpPr>
          <p:cNvPr id="359426" name="Rectangle 2">
            <a:extLst>
              <a:ext uri="{FF2B5EF4-FFF2-40B4-BE49-F238E27FC236}">
                <a16:creationId xmlns:a16="http://schemas.microsoft.com/office/drawing/2014/main" id="{4F91E5A9-AF6F-4A6F-9313-98C3CDA153DC}"/>
              </a:ext>
            </a:extLst>
          </p:cNvPr>
          <p:cNvSpPr>
            <a:spLocks noGrp="1" noRot="1" noChangeAspect="1" noChangeArrowheads="1" noTextEdit="1"/>
          </p:cNvSpPr>
          <p:nvPr>
            <p:ph type="sldImg"/>
          </p:nvPr>
        </p:nvSpPr>
        <p:spPr>
          <a:ln/>
        </p:spPr>
      </p:sp>
      <p:sp>
        <p:nvSpPr>
          <p:cNvPr id="359427" name="Rectangle 3">
            <a:extLst>
              <a:ext uri="{FF2B5EF4-FFF2-40B4-BE49-F238E27FC236}">
                <a16:creationId xmlns:a16="http://schemas.microsoft.com/office/drawing/2014/main" id="{C1495FAF-292E-4C14-A490-D3B21297B32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50D44B-D947-4228-AE28-53782B824C00}"/>
              </a:ext>
            </a:extLst>
          </p:cNvPr>
          <p:cNvSpPr>
            <a:spLocks noGrp="1" noChangeArrowheads="1"/>
          </p:cNvSpPr>
          <p:nvPr>
            <p:ph type="sldNum" sz="quarter" idx="5"/>
          </p:nvPr>
        </p:nvSpPr>
        <p:spPr>
          <a:ln/>
        </p:spPr>
        <p:txBody>
          <a:bodyPr/>
          <a:lstStyle/>
          <a:p>
            <a:fld id="{6E0C9ED9-74D3-4E30-B5AA-F6FACBFE3F83}" type="slidenum">
              <a:rPr lang="en-US" altLang="en-US"/>
              <a:pPr/>
              <a:t>11</a:t>
            </a:fld>
            <a:endParaRPr lang="en-US" altLang="en-US"/>
          </a:p>
        </p:txBody>
      </p:sp>
      <p:sp>
        <p:nvSpPr>
          <p:cNvPr id="361474" name="Rectangle 2">
            <a:extLst>
              <a:ext uri="{FF2B5EF4-FFF2-40B4-BE49-F238E27FC236}">
                <a16:creationId xmlns:a16="http://schemas.microsoft.com/office/drawing/2014/main" id="{4EF9E702-119C-44E1-AB2B-C2D67A46F1BC}"/>
              </a:ext>
            </a:extLst>
          </p:cNvPr>
          <p:cNvSpPr>
            <a:spLocks noGrp="1" noRot="1" noChangeAspect="1" noChangeArrowheads="1" noTextEdit="1"/>
          </p:cNvSpPr>
          <p:nvPr>
            <p:ph type="sldImg"/>
          </p:nvPr>
        </p:nvSpPr>
        <p:spPr>
          <a:ln/>
        </p:spPr>
      </p:sp>
      <p:sp>
        <p:nvSpPr>
          <p:cNvPr id="361475" name="Rectangle 3">
            <a:extLst>
              <a:ext uri="{FF2B5EF4-FFF2-40B4-BE49-F238E27FC236}">
                <a16:creationId xmlns:a16="http://schemas.microsoft.com/office/drawing/2014/main" id="{54F77F99-5E9B-4E36-B535-7A043433851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50D44B-D947-4228-AE28-53782B824C00}"/>
              </a:ext>
            </a:extLst>
          </p:cNvPr>
          <p:cNvSpPr>
            <a:spLocks noGrp="1" noChangeArrowheads="1"/>
          </p:cNvSpPr>
          <p:nvPr>
            <p:ph type="sldNum" sz="quarter" idx="5"/>
          </p:nvPr>
        </p:nvSpPr>
        <p:spPr>
          <a:ln/>
        </p:spPr>
        <p:txBody>
          <a:bodyPr/>
          <a:lstStyle/>
          <a:p>
            <a:fld id="{6E0C9ED9-74D3-4E30-B5AA-F6FACBFE3F83}" type="slidenum">
              <a:rPr lang="en-US" altLang="en-US"/>
              <a:pPr/>
              <a:t>12</a:t>
            </a:fld>
            <a:endParaRPr lang="en-US" altLang="en-US"/>
          </a:p>
        </p:txBody>
      </p:sp>
      <p:sp>
        <p:nvSpPr>
          <p:cNvPr id="361474" name="Rectangle 2">
            <a:extLst>
              <a:ext uri="{FF2B5EF4-FFF2-40B4-BE49-F238E27FC236}">
                <a16:creationId xmlns:a16="http://schemas.microsoft.com/office/drawing/2014/main" id="{4EF9E702-119C-44E1-AB2B-C2D67A46F1BC}"/>
              </a:ext>
            </a:extLst>
          </p:cNvPr>
          <p:cNvSpPr>
            <a:spLocks noGrp="1" noRot="1" noChangeAspect="1" noChangeArrowheads="1" noTextEdit="1"/>
          </p:cNvSpPr>
          <p:nvPr>
            <p:ph type="sldImg"/>
          </p:nvPr>
        </p:nvSpPr>
        <p:spPr>
          <a:ln/>
        </p:spPr>
      </p:sp>
      <p:sp>
        <p:nvSpPr>
          <p:cNvPr id="361475" name="Rectangle 3">
            <a:extLst>
              <a:ext uri="{FF2B5EF4-FFF2-40B4-BE49-F238E27FC236}">
                <a16:creationId xmlns:a16="http://schemas.microsoft.com/office/drawing/2014/main" id="{54F77F99-5E9B-4E36-B535-7A043433851F}"/>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70994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2/14/2022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2/14/2022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2/14/2022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2/14/2022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5 – Cloud-Enabling Technology</a:t>
            </a:r>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88CD-C14E-4D4B-8CB1-D12E5009B325}"/>
              </a:ext>
            </a:extLst>
          </p:cNvPr>
          <p:cNvSpPr>
            <a:spLocks noGrp="1"/>
          </p:cNvSpPr>
          <p:nvPr>
            <p:ph type="title"/>
          </p:nvPr>
        </p:nvSpPr>
        <p:spPr>
          <a:xfrm>
            <a:off x="409075" y="333795"/>
            <a:ext cx="11357810" cy="498032"/>
          </a:xfrm>
        </p:spPr>
        <p:txBody>
          <a:bodyPr>
            <a:normAutofit fontScale="90000"/>
          </a:bodyPr>
          <a:lstStyle/>
          <a:p>
            <a:pPr algn="ctr"/>
            <a:r>
              <a:rPr lang="en-US" dirty="0"/>
              <a:t>5.1 – Fundamental internetworking components</a:t>
            </a:r>
          </a:p>
        </p:txBody>
      </p:sp>
      <p:sp>
        <p:nvSpPr>
          <p:cNvPr id="4" name="Footer Placeholder 1">
            <a:extLst>
              <a:ext uri="{FF2B5EF4-FFF2-40B4-BE49-F238E27FC236}">
                <a16:creationId xmlns:a16="http://schemas.microsoft.com/office/drawing/2014/main" id="{B595621C-FE4B-45AE-8148-BC01A922A8D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58402" name="Picture 2">
            <a:extLst>
              <a:ext uri="{FF2B5EF4-FFF2-40B4-BE49-F238E27FC236}">
                <a16:creationId xmlns:a16="http://schemas.microsoft.com/office/drawing/2014/main" id="{D53D85C8-2F5E-4605-93C3-5EC2327BC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451" y="1258337"/>
            <a:ext cx="8554944" cy="430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03" name="Text Box 3">
            <a:extLst>
              <a:ext uri="{FF2B5EF4-FFF2-40B4-BE49-F238E27FC236}">
                <a16:creationId xmlns:a16="http://schemas.microsoft.com/office/drawing/2014/main" id="{4E1E30F1-B28B-4793-B122-DA8D456DFE8C}"/>
              </a:ext>
            </a:extLst>
          </p:cNvPr>
          <p:cNvSpPr txBox="1">
            <a:spLocks noChangeArrowheads="1"/>
          </p:cNvSpPr>
          <p:nvPr/>
        </p:nvSpPr>
        <p:spPr bwMode="auto">
          <a:xfrm>
            <a:off x="2133730" y="5844651"/>
            <a:ext cx="855494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5.3 Packets traveling through the Internet are directed by a router that arranges them into a message.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5E84-9BB3-4B7E-9CBD-2F373E29E1E7}"/>
              </a:ext>
            </a:extLst>
          </p:cNvPr>
          <p:cNvSpPr>
            <a:spLocks noGrp="1"/>
          </p:cNvSpPr>
          <p:nvPr>
            <p:ph type="title"/>
          </p:nvPr>
        </p:nvSpPr>
        <p:spPr>
          <a:xfrm>
            <a:off x="280087" y="333795"/>
            <a:ext cx="10740473" cy="722990"/>
          </a:xfrm>
        </p:spPr>
        <p:txBody>
          <a:bodyPr>
            <a:normAutofit/>
          </a:bodyPr>
          <a:lstStyle/>
          <a:p>
            <a:r>
              <a:rPr lang="en-US" sz="2400" dirty="0"/>
              <a:t>5.1 - Technical and Business Considerations: Connectivity Issues</a:t>
            </a:r>
          </a:p>
        </p:txBody>
      </p:sp>
      <p:sp>
        <p:nvSpPr>
          <p:cNvPr id="3" name="Content Placeholder 2">
            <a:extLst>
              <a:ext uri="{FF2B5EF4-FFF2-40B4-BE49-F238E27FC236}">
                <a16:creationId xmlns:a16="http://schemas.microsoft.com/office/drawing/2014/main" id="{E3C9D0D4-4632-469B-AFDF-096AD487C61B}"/>
              </a:ext>
            </a:extLst>
          </p:cNvPr>
          <p:cNvSpPr>
            <a:spLocks noGrp="1"/>
          </p:cNvSpPr>
          <p:nvPr>
            <p:ph idx="1"/>
          </p:nvPr>
        </p:nvSpPr>
        <p:spPr>
          <a:xfrm>
            <a:off x="280087" y="1056785"/>
            <a:ext cx="11652421" cy="5115693"/>
          </a:xfrm>
        </p:spPr>
        <p:txBody>
          <a:bodyPr>
            <a:normAutofit fontScale="92500" lnSpcReduction="20000"/>
          </a:bodyPr>
          <a:lstStyle/>
          <a:p>
            <a:r>
              <a:rPr lang="en-US" dirty="0"/>
              <a:t>In traditional, on-premise deployment models, enterprise applications and various IT solutions are commonly hosted on centralized servers and storage devices residing in the organization’s own data center</a:t>
            </a:r>
          </a:p>
          <a:p>
            <a:r>
              <a:rPr lang="en-US" dirty="0"/>
              <a:t>End-user devices, such as smartphones and laptops, access the data center through the corporate network, which provides uninterrupted Internet connectivity.</a:t>
            </a:r>
          </a:p>
          <a:p>
            <a:pPr lvl="1"/>
            <a:r>
              <a:rPr lang="en-US" dirty="0"/>
              <a:t>Common implementation for medium and large on-premise networks but not referred to as a cloud model</a:t>
            </a:r>
          </a:p>
          <a:p>
            <a:r>
              <a:rPr lang="en-US" dirty="0"/>
              <a:t>Organizations can directly access the network traffic to and from the Internet and usually have complete control over and can safeguard their corporate networks using firewalls and monitoring software</a:t>
            </a:r>
          </a:p>
          <a:p>
            <a:pPr lvl="1"/>
            <a:r>
              <a:rPr lang="en-US" dirty="0"/>
              <a:t>Responsible for deploying, operating, and maintaining their IT resources and Internet connectivity</a:t>
            </a:r>
          </a:p>
        </p:txBody>
      </p:sp>
      <p:sp>
        <p:nvSpPr>
          <p:cNvPr id="4" name="Footer Placeholder 1">
            <a:extLst>
              <a:ext uri="{FF2B5EF4-FFF2-40B4-BE49-F238E27FC236}">
                <a16:creationId xmlns:a16="http://schemas.microsoft.com/office/drawing/2014/main" id="{D7078A3E-EAFC-472D-9CAC-31C3688BDF9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5E84-9BB3-4B7E-9CBD-2F373E29E1E7}"/>
              </a:ext>
            </a:extLst>
          </p:cNvPr>
          <p:cNvSpPr>
            <a:spLocks noGrp="1"/>
          </p:cNvSpPr>
          <p:nvPr>
            <p:ph type="title"/>
          </p:nvPr>
        </p:nvSpPr>
        <p:spPr>
          <a:xfrm>
            <a:off x="280087" y="333795"/>
            <a:ext cx="10740473" cy="722990"/>
          </a:xfrm>
        </p:spPr>
        <p:txBody>
          <a:bodyPr>
            <a:normAutofit/>
          </a:bodyPr>
          <a:lstStyle/>
          <a:p>
            <a:r>
              <a:rPr lang="en-US" sz="2400" dirty="0"/>
              <a:t>5.1 - Technical and Business Considerations: Connectivity Issues</a:t>
            </a:r>
          </a:p>
        </p:txBody>
      </p:sp>
      <p:sp>
        <p:nvSpPr>
          <p:cNvPr id="4" name="Footer Placeholder 1">
            <a:extLst>
              <a:ext uri="{FF2B5EF4-FFF2-40B4-BE49-F238E27FC236}">
                <a16:creationId xmlns:a16="http://schemas.microsoft.com/office/drawing/2014/main" id="{D7078A3E-EAFC-472D-9CAC-31C3688BDF9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60450" name="Picture 2">
            <a:extLst>
              <a:ext uri="{FF2B5EF4-FFF2-40B4-BE49-F238E27FC236}">
                <a16:creationId xmlns:a16="http://schemas.microsoft.com/office/drawing/2014/main" id="{5B7AF3B6-D01B-4198-8C17-F7B6C3F9D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210" y="2133405"/>
            <a:ext cx="8195158" cy="352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0451" name="Text Box 3">
            <a:extLst>
              <a:ext uri="{FF2B5EF4-FFF2-40B4-BE49-F238E27FC236}">
                <a16:creationId xmlns:a16="http://schemas.microsoft.com/office/drawing/2014/main" id="{4C13A20B-A299-4CA8-8927-7AC08B149811}"/>
              </a:ext>
            </a:extLst>
          </p:cNvPr>
          <p:cNvSpPr txBox="1">
            <a:spLocks noChangeArrowheads="1"/>
          </p:cNvSpPr>
          <p:nvPr/>
        </p:nvSpPr>
        <p:spPr bwMode="auto">
          <a:xfrm>
            <a:off x="539579" y="5801214"/>
            <a:ext cx="1165242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5.5 The internetworking architecture of a private cloud. The physical IT resources that constitute the cloud are located and managed within the organization. </a:t>
            </a:r>
          </a:p>
        </p:txBody>
      </p:sp>
    </p:spTree>
    <p:extLst>
      <p:ext uri="{BB962C8B-B14F-4D97-AF65-F5344CB8AC3E}">
        <p14:creationId xmlns:p14="http://schemas.microsoft.com/office/powerpoint/2010/main" val="236659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CCA-B573-4221-A4DA-1B88514E510F}"/>
              </a:ext>
            </a:extLst>
          </p:cNvPr>
          <p:cNvSpPr>
            <a:spLocks noGrp="1"/>
          </p:cNvSpPr>
          <p:nvPr>
            <p:ph type="title"/>
          </p:nvPr>
        </p:nvSpPr>
        <p:spPr/>
        <p:txBody>
          <a:bodyPr>
            <a:normAutofit fontScale="90000"/>
          </a:bodyPr>
          <a:lstStyle/>
          <a:p>
            <a:r>
              <a:rPr kumimoji="0" lang="en-US" sz="2400" b="0" i="0" u="none" strike="noStrike" kern="1200" cap="all" spc="0" normalizeH="0" baseline="0" noProof="0" dirty="0">
                <a:ln>
                  <a:noFill/>
                </a:ln>
                <a:solidFill>
                  <a:srgbClr val="000000"/>
                </a:solidFill>
                <a:effectLst/>
                <a:uLnTx/>
                <a:uFillTx/>
                <a:latin typeface="Gill Sans MT" panose="020B0502020104020203"/>
                <a:ea typeface="+mj-ea"/>
                <a:cs typeface="+mj-cs"/>
              </a:rPr>
              <a:t>5.1 - Technical and Business Considerations: Connectivity Issues</a:t>
            </a:r>
            <a:endParaRPr lang="en-US" dirty="0"/>
          </a:p>
        </p:txBody>
      </p:sp>
      <p:sp>
        <p:nvSpPr>
          <p:cNvPr id="3" name="Content Placeholder 2">
            <a:extLst>
              <a:ext uri="{FF2B5EF4-FFF2-40B4-BE49-F238E27FC236}">
                <a16:creationId xmlns:a16="http://schemas.microsoft.com/office/drawing/2014/main" id="{2AC08B5D-707A-44FC-B25D-1260F0699816}"/>
              </a:ext>
            </a:extLst>
          </p:cNvPr>
          <p:cNvSpPr>
            <a:spLocks noGrp="1"/>
          </p:cNvSpPr>
          <p:nvPr>
            <p:ph idx="1"/>
          </p:nvPr>
        </p:nvSpPr>
        <p:spPr>
          <a:xfrm>
            <a:off x="259492" y="1075039"/>
            <a:ext cx="11932507" cy="5115693"/>
          </a:xfrm>
        </p:spPr>
        <p:txBody>
          <a:bodyPr>
            <a:normAutofit fontScale="85000" lnSpcReduction="20000"/>
          </a:bodyPr>
          <a:lstStyle/>
          <a:p>
            <a:r>
              <a:rPr lang="en-US" dirty="0"/>
              <a:t>In another deployment, end-user devices that are connected to the network through the Internet can be granted continuous access to centralized servers and applications in the cloud</a:t>
            </a:r>
          </a:p>
          <a:p>
            <a:r>
              <a:rPr lang="en-US" dirty="0"/>
              <a:t>Cloud providers can easily configure cloud-based IT resources to be accessible for both external and internal users through an Internet connection</a:t>
            </a:r>
          </a:p>
          <a:p>
            <a:r>
              <a:rPr lang="en-US" dirty="0"/>
              <a:t>This internetworking architecture benefits internal users that require ubiquitous access to corporate IT solutions</a:t>
            </a:r>
          </a:p>
          <a:p>
            <a:r>
              <a:rPr lang="en-US" dirty="0"/>
              <a:t>Also benefits cloud consumers that need to provide Internet-based services to external users</a:t>
            </a:r>
          </a:p>
          <a:p>
            <a:r>
              <a:rPr lang="en-US" dirty="0"/>
              <a:t>Major cloud providers offer Internet connectivity that is superior to the connectivity of individual organizations, resulting in additional network usage charges as part of their pricing model.</a:t>
            </a:r>
          </a:p>
        </p:txBody>
      </p:sp>
      <p:sp>
        <p:nvSpPr>
          <p:cNvPr id="4" name="Footer Placeholder 1">
            <a:extLst>
              <a:ext uri="{FF2B5EF4-FFF2-40B4-BE49-F238E27FC236}">
                <a16:creationId xmlns:a16="http://schemas.microsoft.com/office/drawing/2014/main" id="{54C444BB-EFFC-47B9-8464-DB85C9E78B7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57795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CCA-B573-4221-A4DA-1B88514E510F}"/>
              </a:ext>
            </a:extLst>
          </p:cNvPr>
          <p:cNvSpPr>
            <a:spLocks noGrp="1"/>
          </p:cNvSpPr>
          <p:nvPr>
            <p:ph type="title"/>
          </p:nvPr>
        </p:nvSpPr>
        <p:spPr/>
        <p:txBody>
          <a:bodyPr>
            <a:normAutofit fontScale="90000"/>
          </a:bodyPr>
          <a:lstStyle/>
          <a:p>
            <a:r>
              <a:rPr kumimoji="0" lang="en-US" sz="2400" b="0" i="0" u="none" strike="noStrike" kern="1200" cap="all" spc="0" normalizeH="0" baseline="0" noProof="0" dirty="0">
                <a:ln>
                  <a:noFill/>
                </a:ln>
                <a:solidFill>
                  <a:srgbClr val="000000"/>
                </a:solidFill>
                <a:effectLst/>
                <a:uLnTx/>
                <a:uFillTx/>
                <a:latin typeface="Gill Sans MT" panose="020B0502020104020203"/>
                <a:ea typeface="+mj-ea"/>
                <a:cs typeface="+mj-cs"/>
              </a:rPr>
              <a:t>5.1 - Technical and Business Considerations: Connectivity Issues</a:t>
            </a:r>
            <a:endParaRPr lang="en-US" dirty="0"/>
          </a:p>
        </p:txBody>
      </p:sp>
      <p:sp>
        <p:nvSpPr>
          <p:cNvPr id="4" name="Footer Placeholder 1">
            <a:extLst>
              <a:ext uri="{FF2B5EF4-FFF2-40B4-BE49-F238E27FC236}">
                <a16:creationId xmlns:a16="http://schemas.microsoft.com/office/drawing/2014/main" id="{54C444BB-EFFC-47B9-8464-DB85C9E78B7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62498" name="Picture 2">
            <a:extLst>
              <a:ext uri="{FF2B5EF4-FFF2-40B4-BE49-F238E27FC236}">
                <a16:creationId xmlns:a16="http://schemas.microsoft.com/office/drawing/2014/main" id="{8A25260D-5F76-4550-B6DB-DDDF18F48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235" y="1157469"/>
            <a:ext cx="5400068" cy="5204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2499" name="Text Box 3">
            <a:extLst>
              <a:ext uri="{FF2B5EF4-FFF2-40B4-BE49-F238E27FC236}">
                <a16:creationId xmlns:a16="http://schemas.microsoft.com/office/drawing/2014/main" id="{47A39A61-6EBF-4F36-9DC9-0B9678D0965E}"/>
              </a:ext>
            </a:extLst>
          </p:cNvPr>
          <p:cNvSpPr txBox="1">
            <a:spLocks noChangeArrowheads="1"/>
          </p:cNvSpPr>
          <p:nvPr/>
        </p:nvSpPr>
        <p:spPr bwMode="auto">
          <a:xfrm>
            <a:off x="1587310" y="4973604"/>
            <a:ext cx="3441681" cy="1062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5.6 The internetworking architecture of an Internet-based cloud deployment model. The Internet is the connecting agent between non-proximate cloud consumers, roaming end-users, and the cloud provider’s own network.</a:t>
            </a:r>
          </a:p>
        </p:txBody>
      </p:sp>
    </p:spTree>
    <p:extLst>
      <p:ext uri="{BB962C8B-B14F-4D97-AF65-F5344CB8AC3E}">
        <p14:creationId xmlns:p14="http://schemas.microsoft.com/office/powerpoint/2010/main" val="359079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CCA-B573-4221-A4DA-1B88514E510F}"/>
              </a:ext>
            </a:extLst>
          </p:cNvPr>
          <p:cNvSpPr>
            <a:spLocks noGrp="1"/>
          </p:cNvSpPr>
          <p:nvPr>
            <p:ph type="title"/>
          </p:nvPr>
        </p:nvSpPr>
        <p:spPr/>
        <p:txBody>
          <a:bodyPr>
            <a:normAutofit fontScale="90000"/>
          </a:bodyPr>
          <a:lstStyle/>
          <a:p>
            <a:r>
              <a:rPr kumimoji="0" lang="en-US" sz="2400" b="0" i="0" u="none" strike="noStrike" kern="1200" cap="all" spc="0" normalizeH="0" baseline="0" noProof="0" dirty="0">
                <a:ln>
                  <a:noFill/>
                </a:ln>
                <a:solidFill>
                  <a:srgbClr val="000000"/>
                </a:solidFill>
                <a:effectLst/>
                <a:uLnTx/>
                <a:uFillTx/>
                <a:latin typeface="Gill Sans MT" panose="020B0502020104020203"/>
                <a:ea typeface="+mj-ea"/>
                <a:cs typeface="+mj-cs"/>
              </a:rPr>
              <a:t>5.1 - Technical and Business Considerations: Connectivity Issues</a:t>
            </a:r>
            <a:endParaRPr lang="en-US" dirty="0"/>
          </a:p>
        </p:txBody>
      </p:sp>
      <p:sp>
        <p:nvSpPr>
          <p:cNvPr id="3" name="Content Placeholder 2">
            <a:extLst>
              <a:ext uri="{FF2B5EF4-FFF2-40B4-BE49-F238E27FC236}">
                <a16:creationId xmlns:a16="http://schemas.microsoft.com/office/drawing/2014/main" id="{2AC08B5D-707A-44FC-B25D-1260F0699816}"/>
              </a:ext>
            </a:extLst>
          </p:cNvPr>
          <p:cNvSpPr>
            <a:spLocks noGrp="1"/>
          </p:cNvSpPr>
          <p:nvPr>
            <p:ph idx="1"/>
          </p:nvPr>
        </p:nvSpPr>
        <p:spPr>
          <a:xfrm>
            <a:off x="259492" y="1075039"/>
            <a:ext cx="11652421" cy="2353961"/>
          </a:xfrm>
        </p:spPr>
        <p:txBody>
          <a:bodyPr>
            <a:normAutofit fontScale="92500" lnSpcReduction="20000"/>
          </a:bodyPr>
          <a:lstStyle/>
          <a:p>
            <a:r>
              <a:rPr lang="en-US" dirty="0"/>
              <a:t>IT resources in the Cloud can be accessed using the same network protocols regardless of whether they are inside or outside of a corporate network.</a:t>
            </a:r>
          </a:p>
          <a:p>
            <a:r>
              <a:rPr lang="en-US" dirty="0"/>
              <a:t>Whether IT resources are on-premise or Internet-based dictates how internal versus external end-users access services, even if the end-users themselves are not concerned with the physical location of cloud-based IT resources</a:t>
            </a:r>
          </a:p>
        </p:txBody>
      </p:sp>
      <p:sp>
        <p:nvSpPr>
          <p:cNvPr id="4" name="Footer Placeholder 1">
            <a:extLst>
              <a:ext uri="{FF2B5EF4-FFF2-40B4-BE49-F238E27FC236}">
                <a16:creationId xmlns:a16="http://schemas.microsoft.com/office/drawing/2014/main" id="{54C444BB-EFFC-47B9-8464-DB85C9E78B7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 name="Picture 5">
            <a:extLst>
              <a:ext uri="{FF2B5EF4-FFF2-40B4-BE49-F238E27FC236}">
                <a16:creationId xmlns:a16="http://schemas.microsoft.com/office/drawing/2014/main" id="{390B2075-A5CF-47B4-B388-E6878F9269BD}"/>
              </a:ext>
            </a:extLst>
          </p:cNvPr>
          <p:cNvPicPr>
            <a:picLocks noChangeAspect="1"/>
          </p:cNvPicPr>
          <p:nvPr/>
        </p:nvPicPr>
        <p:blipFill>
          <a:blip r:embed="rId3"/>
          <a:stretch>
            <a:fillRect/>
          </a:stretch>
        </p:blipFill>
        <p:spPr>
          <a:xfrm>
            <a:off x="2847072" y="3253789"/>
            <a:ext cx="6743700" cy="2981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6B58-9887-4F1C-BDCB-781152E6FBB9}"/>
              </a:ext>
            </a:extLst>
          </p:cNvPr>
          <p:cNvSpPr>
            <a:spLocks noGrp="1"/>
          </p:cNvSpPr>
          <p:nvPr>
            <p:ph type="title"/>
          </p:nvPr>
        </p:nvSpPr>
        <p:spPr/>
        <p:txBody>
          <a:bodyPr>
            <a:normAutofit fontScale="90000"/>
          </a:bodyPr>
          <a:lstStyle/>
          <a:p>
            <a:r>
              <a:rPr lang="en-US" dirty="0"/>
              <a:t>5.1 - Network Bandwidth and Latency Issues</a:t>
            </a:r>
          </a:p>
        </p:txBody>
      </p:sp>
      <p:sp>
        <p:nvSpPr>
          <p:cNvPr id="3" name="Content Placeholder 2">
            <a:extLst>
              <a:ext uri="{FF2B5EF4-FFF2-40B4-BE49-F238E27FC236}">
                <a16:creationId xmlns:a16="http://schemas.microsoft.com/office/drawing/2014/main" id="{384DA115-2A8C-42EB-96E3-7C0508245463}"/>
              </a:ext>
            </a:extLst>
          </p:cNvPr>
          <p:cNvSpPr>
            <a:spLocks noGrp="1"/>
          </p:cNvSpPr>
          <p:nvPr>
            <p:ph idx="1"/>
          </p:nvPr>
        </p:nvSpPr>
        <p:spPr/>
        <p:txBody>
          <a:bodyPr>
            <a:normAutofit fontScale="92500" lnSpcReduction="10000"/>
          </a:bodyPr>
          <a:lstStyle/>
          <a:p>
            <a:r>
              <a:rPr lang="en-US" dirty="0"/>
              <a:t>End–to-end Bandwidth is the bandwidth of the data link from network to ISP plus  transmission capacity of the shared data links that connect intermediary nodes</a:t>
            </a:r>
          </a:p>
          <a:p>
            <a:r>
              <a:rPr lang="en-US" dirty="0"/>
              <a:t>ISPs need to use broadband network technology to implement the core network </a:t>
            </a:r>
          </a:p>
          <a:p>
            <a:pPr lvl="1"/>
            <a:r>
              <a:rPr lang="en-US" dirty="0"/>
              <a:t>This type of bandwidth is constantly increasing, with dynamic caching, compression, and pre-fetching, continue to improve end-user connectivity.</a:t>
            </a:r>
          </a:p>
          <a:p>
            <a:r>
              <a:rPr lang="en-US" dirty="0"/>
              <a:t>Latency(time delay) is the amount of time it takes a packet to travel from one data node to another</a:t>
            </a:r>
          </a:p>
          <a:p>
            <a:pPr lvl="1"/>
            <a:r>
              <a:rPr lang="en-US" dirty="0"/>
              <a:t>increases with every intermediary node on the data packet’s path</a:t>
            </a:r>
          </a:p>
          <a:p>
            <a:pPr lvl="1"/>
            <a:r>
              <a:rPr lang="en-US" dirty="0"/>
              <a:t>Transmission queues in the network infrastructure can result in heavy load conditions </a:t>
            </a:r>
          </a:p>
          <a:p>
            <a:pPr lvl="1"/>
            <a:r>
              <a:rPr lang="en-US" dirty="0"/>
              <a:t>Networks are dependent on traffic conditions in shared nodes, making Internet latency highly variable and often unpredictable.</a:t>
            </a:r>
          </a:p>
        </p:txBody>
      </p:sp>
    </p:spTree>
    <p:extLst>
      <p:ext uri="{BB962C8B-B14F-4D97-AF65-F5344CB8AC3E}">
        <p14:creationId xmlns:p14="http://schemas.microsoft.com/office/powerpoint/2010/main" val="2399079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1F19-263A-47A3-B334-DEFC408DD9AC}"/>
              </a:ext>
            </a:extLst>
          </p:cNvPr>
          <p:cNvSpPr>
            <a:spLocks noGrp="1"/>
          </p:cNvSpPr>
          <p:nvPr>
            <p:ph type="title"/>
          </p:nvPr>
        </p:nvSpPr>
        <p:spPr/>
        <p:txBody>
          <a:bodyPr/>
          <a:lstStyle/>
          <a:p>
            <a:r>
              <a:rPr kumimoji="0" lang="en-US" sz="2900" b="0" i="0" u="none" strike="noStrike" kern="1200" cap="all" spc="0" normalizeH="0" baseline="0" noProof="0" dirty="0">
                <a:ln>
                  <a:noFill/>
                </a:ln>
                <a:solidFill>
                  <a:srgbClr val="000000"/>
                </a:solidFill>
                <a:effectLst/>
                <a:uLnTx/>
                <a:uFillTx/>
                <a:latin typeface="Gill Sans MT" panose="020B0502020104020203"/>
                <a:ea typeface="+mj-ea"/>
                <a:cs typeface="+mj-cs"/>
              </a:rPr>
              <a:t>5.1 - Network Bandwidth and Latency Issues</a:t>
            </a:r>
            <a:endParaRPr lang="en-US" dirty="0"/>
          </a:p>
        </p:txBody>
      </p:sp>
      <p:sp>
        <p:nvSpPr>
          <p:cNvPr id="3" name="Content Placeholder 2">
            <a:extLst>
              <a:ext uri="{FF2B5EF4-FFF2-40B4-BE49-F238E27FC236}">
                <a16:creationId xmlns:a16="http://schemas.microsoft.com/office/drawing/2014/main" id="{19B01E7E-9B91-4375-82BC-43E13E2FC303}"/>
              </a:ext>
            </a:extLst>
          </p:cNvPr>
          <p:cNvSpPr>
            <a:spLocks noGrp="1"/>
          </p:cNvSpPr>
          <p:nvPr>
            <p:ph idx="1"/>
          </p:nvPr>
        </p:nvSpPr>
        <p:spPr/>
        <p:txBody>
          <a:bodyPr>
            <a:normAutofit fontScale="85000" lnSpcReduction="10000"/>
          </a:bodyPr>
          <a:lstStyle/>
          <a:p>
            <a:r>
              <a:rPr lang="en-US" dirty="0"/>
              <a:t>“Best effort” QoS is packet transfer on a 1</a:t>
            </a:r>
            <a:r>
              <a:rPr lang="en-US" baseline="30000" dirty="0"/>
              <a:t>st</a:t>
            </a:r>
            <a:r>
              <a:rPr lang="en-US" dirty="0"/>
              <a:t> come/1</a:t>
            </a:r>
            <a:r>
              <a:rPr lang="en-US" baseline="30000" dirty="0"/>
              <a:t>st</a:t>
            </a:r>
            <a:r>
              <a:rPr lang="en-US" dirty="0"/>
              <a:t> serve basis</a:t>
            </a:r>
          </a:p>
          <a:p>
            <a:r>
              <a:rPr lang="en-US" dirty="0"/>
              <a:t>Traffic on congested networks suffer service-level degradation due to:</a:t>
            </a:r>
          </a:p>
          <a:p>
            <a:pPr lvl="1"/>
            <a:r>
              <a:rPr lang="en-US" dirty="0"/>
              <a:t>bandwidth reduction</a:t>
            </a:r>
          </a:p>
          <a:p>
            <a:pPr lvl="1"/>
            <a:r>
              <a:rPr lang="en-US" dirty="0"/>
              <a:t>latency increase</a:t>
            </a:r>
          </a:p>
          <a:p>
            <a:pPr lvl="1"/>
            <a:r>
              <a:rPr lang="en-US" dirty="0"/>
              <a:t>packet loss when traffic is not prioritized.</a:t>
            </a:r>
          </a:p>
          <a:p>
            <a:r>
              <a:rPr lang="en-US" dirty="0"/>
              <a:t>Because packet switching networks choose paths dynamically, end-to end QoS is affected</a:t>
            </a:r>
          </a:p>
          <a:p>
            <a:r>
              <a:rPr lang="en-US" dirty="0"/>
              <a:t>IT solutions need to be assessed against business requirements that are affected by network bandwidth and latency, which are inherent to cloud interconnection</a:t>
            </a:r>
          </a:p>
          <a:p>
            <a:r>
              <a:rPr lang="en-US" dirty="0"/>
              <a:t>Bandwidth is critical for applications that require substantial amounts of data to be transferred to and from the cloud, while latency is critical for applications with a business requirement of swift response times.</a:t>
            </a:r>
          </a:p>
        </p:txBody>
      </p:sp>
    </p:spTree>
    <p:extLst>
      <p:ext uri="{BB962C8B-B14F-4D97-AF65-F5344CB8AC3E}">
        <p14:creationId xmlns:p14="http://schemas.microsoft.com/office/powerpoint/2010/main" val="4072463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9EB6-2D1C-44EB-9307-AF2446410296}"/>
              </a:ext>
            </a:extLst>
          </p:cNvPr>
          <p:cNvSpPr>
            <a:spLocks noGrp="1"/>
          </p:cNvSpPr>
          <p:nvPr>
            <p:ph type="title"/>
          </p:nvPr>
        </p:nvSpPr>
        <p:spPr>
          <a:xfrm>
            <a:off x="259493" y="333795"/>
            <a:ext cx="10761068" cy="498032"/>
          </a:xfrm>
        </p:spPr>
        <p:txBody>
          <a:bodyPr>
            <a:normAutofit fontScale="90000"/>
          </a:bodyPr>
          <a:lstStyle/>
          <a:p>
            <a:pPr algn="ctr"/>
            <a:r>
              <a:rPr lang="en-US" dirty="0"/>
              <a:t>5.1 - Cloud Carrier and Cloud Provider Selection</a:t>
            </a:r>
          </a:p>
        </p:txBody>
      </p:sp>
      <p:sp>
        <p:nvSpPr>
          <p:cNvPr id="3" name="Content Placeholder 2">
            <a:extLst>
              <a:ext uri="{FF2B5EF4-FFF2-40B4-BE49-F238E27FC236}">
                <a16:creationId xmlns:a16="http://schemas.microsoft.com/office/drawing/2014/main" id="{620BC4BF-E9BA-4C10-B288-8F1F62FF66EE}"/>
              </a:ext>
            </a:extLst>
          </p:cNvPr>
          <p:cNvSpPr>
            <a:spLocks noGrp="1"/>
          </p:cNvSpPr>
          <p:nvPr>
            <p:ph idx="1"/>
          </p:nvPr>
        </p:nvSpPr>
        <p:spPr>
          <a:xfrm>
            <a:off x="259492" y="1075039"/>
            <a:ext cx="11652421" cy="5449166"/>
          </a:xfrm>
        </p:spPr>
        <p:txBody>
          <a:bodyPr>
            <a:normAutofit lnSpcReduction="10000"/>
          </a:bodyPr>
          <a:lstStyle/>
          <a:p>
            <a:r>
              <a:rPr lang="en-US" dirty="0"/>
              <a:t>The service levels of Internet connections between cloud consumers and cloud providers are determined by their ISPs</a:t>
            </a:r>
          </a:p>
          <a:p>
            <a:pPr lvl="1"/>
            <a:r>
              <a:rPr lang="en-US" dirty="0"/>
              <a:t>Different due to multiple ISPs in their paths</a:t>
            </a:r>
          </a:p>
          <a:p>
            <a:r>
              <a:rPr lang="en-US" dirty="0"/>
              <a:t>QoS management across multiple ISPs is difficult to achieve in practice</a:t>
            </a:r>
          </a:p>
          <a:p>
            <a:r>
              <a:rPr lang="en-US" dirty="0"/>
              <a:t>Cloud consumers and cloud providers may need to use multiple cloud carriers in order to achieve the necessary level of connectivity and reliability for their cloud applications</a:t>
            </a:r>
          </a:p>
          <a:p>
            <a:pPr lvl="1"/>
            <a:r>
              <a:rPr lang="en-US" dirty="0"/>
              <a:t>resulting in additional costs. </a:t>
            </a:r>
          </a:p>
          <a:p>
            <a:r>
              <a:rPr lang="en-US" dirty="0"/>
              <a:t>Cloud adoption can therefore be easier for applications with more relaxed latency and bandwidth requirements</a:t>
            </a:r>
          </a:p>
          <a:p>
            <a:endParaRPr lang="en-US" dirty="0"/>
          </a:p>
        </p:txBody>
      </p:sp>
    </p:spTree>
    <p:extLst>
      <p:ext uri="{BB962C8B-B14F-4D97-AF65-F5344CB8AC3E}">
        <p14:creationId xmlns:p14="http://schemas.microsoft.com/office/powerpoint/2010/main" val="28018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4C2D-442A-409E-8801-2F96E7DA7B22}"/>
              </a:ext>
            </a:extLst>
          </p:cNvPr>
          <p:cNvSpPr>
            <a:spLocks noGrp="1"/>
          </p:cNvSpPr>
          <p:nvPr>
            <p:ph type="title"/>
          </p:nvPr>
        </p:nvSpPr>
        <p:spPr/>
        <p:txBody>
          <a:bodyPr>
            <a:normAutofit fontScale="90000"/>
          </a:bodyPr>
          <a:lstStyle/>
          <a:p>
            <a:pPr algn="ctr"/>
            <a:r>
              <a:rPr lang="en-US" dirty="0"/>
              <a:t>5.2. Data Center Technology</a:t>
            </a:r>
          </a:p>
        </p:txBody>
      </p:sp>
      <p:sp>
        <p:nvSpPr>
          <p:cNvPr id="3" name="Content Placeholder 2">
            <a:extLst>
              <a:ext uri="{FF2B5EF4-FFF2-40B4-BE49-F238E27FC236}">
                <a16:creationId xmlns:a16="http://schemas.microsoft.com/office/drawing/2014/main" id="{90D2DB49-2EA3-4BF2-A00F-4852FFC30797}"/>
              </a:ext>
            </a:extLst>
          </p:cNvPr>
          <p:cNvSpPr>
            <a:spLocks noGrp="1"/>
          </p:cNvSpPr>
          <p:nvPr>
            <p:ph idx="1"/>
          </p:nvPr>
        </p:nvSpPr>
        <p:spPr/>
        <p:txBody>
          <a:bodyPr>
            <a:normAutofit/>
          </a:bodyPr>
          <a:lstStyle/>
          <a:p>
            <a:r>
              <a:rPr lang="en-US" dirty="0"/>
              <a:t>Grouping IT resources in close proximity with one another, rather than having them geographically dispersed, allows for: </a:t>
            </a:r>
          </a:p>
          <a:p>
            <a:pPr lvl="1"/>
            <a:r>
              <a:rPr lang="en-US" dirty="0"/>
              <a:t>power sharing </a:t>
            </a:r>
          </a:p>
          <a:p>
            <a:pPr lvl="1"/>
            <a:r>
              <a:rPr lang="en-US" dirty="0"/>
              <a:t>higher efficiency in shared IT resource usage</a:t>
            </a:r>
          </a:p>
          <a:p>
            <a:pPr lvl="1"/>
            <a:r>
              <a:rPr lang="en-US" dirty="0"/>
              <a:t>improved accessibility for IT personnel</a:t>
            </a:r>
          </a:p>
          <a:p>
            <a:r>
              <a:rPr lang="en-US" dirty="0"/>
              <a:t>These are the advantages that made data center popular</a:t>
            </a:r>
          </a:p>
          <a:p>
            <a:r>
              <a:rPr lang="en-US" dirty="0"/>
              <a:t>Modern data centers exist as specialized IT infrastructure used to house centralized IT resources</a:t>
            </a:r>
          </a:p>
          <a:p>
            <a:pPr lvl="1"/>
            <a:r>
              <a:rPr lang="en-US" dirty="0"/>
              <a:t>servers, databases, networking and telecommunication devices, and software systems</a:t>
            </a:r>
          </a:p>
        </p:txBody>
      </p:sp>
    </p:spTree>
    <p:extLst>
      <p:ext uri="{BB962C8B-B14F-4D97-AF65-F5344CB8AC3E}">
        <p14:creationId xmlns:p14="http://schemas.microsoft.com/office/powerpoint/2010/main" val="213087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DA1A-33E0-4622-BCE1-567D5544ADCD}"/>
              </a:ext>
            </a:extLst>
          </p:cNvPr>
          <p:cNvSpPr>
            <a:spLocks noGrp="1"/>
          </p:cNvSpPr>
          <p:nvPr>
            <p:ph type="title"/>
          </p:nvPr>
        </p:nvSpPr>
        <p:spPr/>
        <p:txBody>
          <a:bodyPr>
            <a:normAutofit fontScale="90000"/>
          </a:bodyPr>
          <a:lstStyle/>
          <a:p>
            <a:pPr algn="ctr"/>
            <a:r>
              <a:rPr lang="en-US" dirty="0"/>
              <a:t>Cloud-Enabling Technology</a:t>
            </a:r>
          </a:p>
        </p:txBody>
      </p:sp>
      <p:sp>
        <p:nvSpPr>
          <p:cNvPr id="3" name="Content Placeholder 2">
            <a:extLst>
              <a:ext uri="{FF2B5EF4-FFF2-40B4-BE49-F238E27FC236}">
                <a16:creationId xmlns:a16="http://schemas.microsoft.com/office/drawing/2014/main" id="{423B8903-27BE-4524-A493-9F1FB29133C8}"/>
              </a:ext>
            </a:extLst>
          </p:cNvPr>
          <p:cNvSpPr>
            <a:spLocks noGrp="1"/>
          </p:cNvSpPr>
          <p:nvPr>
            <p:ph idx="1"/>
          </p:nvPr>
        </p:nvSpPr>
        <p:spPr/>
        <p:txBody>
          <a:bodyPr/>
          <a:lstStyle/>
          <a:p>
            <a:r>
              <a:rPr lang="en-US" dirty="0"/>
              <a:t>Modern-day clouds are underpinned by a set of primary technology components that collectively enable key features and characteristics associated with contemporary cloud computing</a:t>
            </a:r>
          </a:p>
          <a:p>
            <a:r>
              <a:rPr lang="en-US" dirty="0"/>
              <a:t>Each existed and matured prior to the advent of cloud computing, although cloud computing advancements helped further evolve select areas of these cloud-enabling technologies.</a:t>
            </a:r>
          </a:p>
        </p:txBody>
      </p:sp>
    </p:spTree>
    <p:extLst>
      <p:ext uri="{BB962C8B-B14F-4D97-AF65-F5344CB8AC3E}">
        <p14:creationId xmlns:p14="http://schemas.microsoft.com/office/powerpoint/2010/main" val="1242471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CEDC-7283-4C5C-8289-8DADDD01DFEB}"/>
              </a:ext>
            </a:extLst>
          </p:cNvPr>
          <p:cNvSpPr>
            <a:spLocks noGrp="1"/>
          </p:cNvSpPr>
          <p:nvPr>
            <p:ph type="title"/>
          </p:nvPr>
        </p:nvSpPr>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Virtualization</a:t>
            </a:r>
            <a:endParaRPr lang="en-US" dirty="0"/>
          </a:p>
        </p:txBody>
      </p:sp>
      <p:sp>
        <p:nvSpPr>
          <p:cNvPr id="3" name="Content Placeholder 2">
            <a:extLst>
              <a:ext uri="{FF2B5EF4-FFF2-40B4-BE49-F238E27FC236}">
                <a16:creationId xmlns:a16="http://schemas.microsoft.com/office/drawing/2014/main" id="{8D7F7984-AD73-4A7D-8E08-555B9001ABB7}"/>
              </a:ext>
            </a:extLst>
          </p:cNvPr>
          <p:cNvSpPr>
            <a:spLocks noGrp="1"/>
          </p:cNvSpPr>
          <p:nvPr>
            <p:ph idx="1"/>
          </p:nvPr>
        </p:nvSpPr>
        <p:spPr>
          <a:xfrm>
            <a:off x="259492" y="1075039"/>
            <a:ext cx="7199985" cy="5115693"/>
          </a:xfrm>
        </p:spPr>
        <p:txBody>
          <a:bodyPr>
            <a:normAutofit fontScale="92500" lnSpcReduction="10000"/>
          </a:bodyPr>
          <a:lstStyle/>
          <a:p>
            <a:r>
              <a:rPr lang="en-US" dirty="0"/>
              <a:t>Data centers consist of both physical and virtualized IT resources.</a:t>
            </a:r>
          </a:p>
          <a:p>
            <a:r>
              <a:rPr lang="en-US" dirty="0"/>
              <a:t>The physical IT resource layer refers to the facility infrastructure that houses computing/networking systems and equipment, hardware systems and their operating systems </a:t>
            </a:r>
          </a:p>
          <a:p>
            <a:r>
              <a:rPr lang="en-US" dirty="0"/>
              <a:t>The resource abstraction and control of the virtualization layer is comprised of operational and management tools that are easier to allocate, operate, release, monitor, and control the virtual environment.</a:t>
            </a:r>
          </a:p>
        </p:txBody>
      </p:sp>
      <p:sp>
        <p:nvSpPr>
          <p:cNvPr id="4" name="Footer Placeholder 1">
            <a:extLst>
              <a:ext uri="{FF2B5EF4-FFF2-40B4-BE49-F238E27FC236}">
                <a16:creationId xmlns:a16="http://schemas.microsoft.com/office/drawing/2014/main" id="{C768FE70-A7D9-4FE4-B569-02DA6A392DC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64546" name="Picture 2">
            <a:extLst>
              <a:ext uri="{FF2B5EF4-FFF2-40B4-BE49-F238E27FC236}">
                <a16:creationId xmlns:a16="http://schemas.microsoft.com/office/drawing/2014/main" id="{BBFA8841-02D9-46B1-BD08-C1086A7B7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275" y="1117285"/>
            <a:ext cx="4246586" cy="5149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4547" name="Text Box 3">
            <a:extLst>
              <a:ext uri="{FF2B5EF4-FFF2-40B4-BE49-F238E27FC236}">
                <a16:creationId xmlns:a16="http://schemas.microsoft.com/office/drawing/2014/main" id="{DCF7DB66-8FEC-48B5-B3CF-D295428379EE}"/>
              </a:ext>
            </a:extLst>
          </p:cNvPr>
          <p:cNvSpPr txBox="1">
            <a:spLocks noChangeArrowheads="1"/>
          </p:cNvSpPr>
          <p:nvPr/>
        </p:nvSpPr>
        <p:spPr bwMode="auto">
          <a:xfrm>
            <a:off x="5486400" y="6312482"/>
            <a:ext cx="5214879"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5.7 The common components of a data center working together to provide virtualized IT resources supported by physical IT resources.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C31D-1690-4262-A1E5-939F4852350B}"/>
              </a:ext>
            </a:extLst>
          </p:cNvPr>
          <p:cNvSpPr>
            <a:spLocks noGrp="1"/>
          </p:cNvSpPr>
          <p:nvPr>
            <p:ph type="title"/>
          </p:nvPr>
        </p:nvSpPr>
        <p:spPr/>
        <p:txBody>
          <a:bodyPr>
            <a:normAutofit fontScale="90000"/>
          </a:bodyPr>
          <a:lstStyle/>
          <a:p>
            <a:r>
              <a:rPr lang="en-US" dirty="0"/>
              <a:t>5.2. Standardization and Modularity</a:t>
            </a:r>
          </a:p>
        </p:txBody>
      </p:sp>
      <p:sp>
        <p:nvSpPr>
          <p:cNvPr id="3" name="Content Placeholder 2">
            <a:extLst>
              <a:ext uri="{FF2B5EF4-FFF2-40B4-BE49-F238E27FC236}">
                <a16:creationId xmlns:a16="http://schemas.microsoft.com/office/drawing/2014/main" id="{C3DB39B0-9E99-4A88-9F94-467E10D7FC27}"/>
              </a:ext>
            </a:extLst>
          </p:cNvPr>
          <p:cNvSpPr>
            <a:spLocks noGrp="1"/>
          </p:cNvSpPr>
          <p:nvPr>
            <p:ph idx="1"/>
          </p:nvPr>
        </p:nvSpPr>
        <p:spPr/>
        <p:txBody>
          <a:bodyPr>
            <a:normAutofit fontScale="92500" lnSpcReduction="10000"/>
          </a:bodyPr>
          <a:lstStyle/>
          <a:p>
            <a:r>
              <a:rPr lang="en-US" dirty="0"/>
              <a:t>Data centers are built upon </a:t>
            </a:r>
          </a:p>
          <a:p>
            <a:pPr lvl="1"/>
            <a:r>
              <a:rPr lang="en-US" dirty="0"/>
              <a:t>standardized commodity hardware </a:t>
            </a:r>
          </a:p>
          <a:p>
            <a:pPr lvl="1"/>
            <a:r>
              <a:rPr lang="en-US" dirty="0"/>
              <a:t>designed with modular architectures</a:t>
            </a:r>
          </a:p>
          <a:p>
            <a:pPr lvl="1"/>
            <a:r>
              <a:rPr lang="en-US" dirty="0"/>
              <a:t>aggregating multiple identical building blocks of facility infrastructure</a:t>
            </a:r>
          </a:p>
          <a:p>
            <a:pPr lvl="1"/>
            <a:r>
              <a:rPr lang="en-US" dirty="0"/>
              <a:t>equipment to support </a:t>
            </a:r>
          </a:p>
          <a:p>
            <a:pPr lvl="2"/>
            <a:r>
              <a:rPr lang="en-US" dirty="0"/>
              <a:t>Scalability</a:t>
            </a:r>
          </a:p>
          <a:p>
            <a:pPr lvl="2"/>
            <a:r>
              <a:rPr lang="en-US" dirty="0"/>
              <a:t>Growth</a:t>
            </a:r>
          </a:p>
          <a:p>
            <a:pPr lvl="2"/>
            <a:r>
              <a:rPr lang="en-US" dirty="0"/>
              <a:t>speedy hardware replacements</a:t>
            </a:r>
          </a:p>
          <a:p>
            <a:r>
              <a:rPr lang="en-US" dirty="0"/>
              <a:t>Modularity and standardization are key requirements for reducing investment and operational costs as they enable economies of scale for the procurement, acquisition, deployment, operation, and maintenance processes</a:t>
            </a:r>
          </a:p>
        </p:txBody>
      </p:sp>
    </p:spTree>
    <p:extLst>
      <p:ext uri="{BB962C8B-B14F-4D97-AF65-F5344CB8AC3E}">
        <p14:creationId xmlns:p14="http://schemas.microsoft.com/office/powerpoint/2010/main" val="154716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C31D-1690-4262-A1E5-939F4852350B}"/>
              </a:ext>
            </a:extLst>
          </p:cNvPr>
          <p:cNvSpPr>
            <a:spLocks noGrp="1"/>
          </p:cNvSpPr>
          <p:nvPr>
            <p:ph type="title"/>
          </p:nvPr>
        </p:nvSpPr>
        <p:spPr/>
        <p:txBody>
          <a:bodyPr>
            <a:normAutofit fontScale="90000"/>
          </a:bodyPr>
          <a:lstStyle/>
          <a:p>
            <a:r>
              <a:rPr lang="en-US" dirty="0"/>
              <a:t>5.2. Standardization and Modularity</a:t>
            </a:r>
          </a:p>
        </p:txBody>
      </p:sp>
      <p:sp>
        <p:nvSpPr>
          <p:cNvPr id="3" name="Content Placeholder 2">
            <a:extLst>
              <a:ext uri="{FF2B5EF4-FFF2-40B4-BE49-F238E27FC236}">
                <a16:creationId xmlns:a16="http://schemas.microsoft.com/office/drawing/2014/main" id="{C3DB39B0-9E99-4A88-9F94-467E10D7FC27}"/>
              </a:ext>
            </a:extLst>
          </p:cNvPr>
          <p:cNvSpPr>
            <a:spLocks noGrp="1"/>
          </p:cNvSpPr>
          <p:nvPr>
            <p:ph idx="1"/>
          </p:nvPr>
        </p:nvSpPr>
        <p:spPr/>
        <p:txBody>
          <a:bodyPr>
            <a:normAutofit/>
          </a:bodyPr>
          <a:lstStyle/>
          <a:p>
            <a:r>
              <a:rPr lang="en-US" dirty="0"/>
              <a:t>Common virtualization strategies, the constantly improving capacity and performance of physical devices favors IT resource consolidation,</a:t>
            </a:r>
          </a:p>
          <a:p>
            <a:pPr lvl="1"/>
            <a:r>
              <a:rPr lang="en-US" dirty="0"/>
              <a:t>fewer physical components are needed to support complex configurations</a:t>
            </a:r>
          </a:p>
          <a:p>
            <a:r>
              <a:rPr lang="en-US" dirty="0"/>
              <a:t>Consolidated IT resources can serve different systems and be shared among different cloud consumers</a:t>
            </a:r>
          </a:p>
        </p:txBody>
      </p:sp>
    </p:spTree>
    <p:extLst>
      <p:ext uri="{BB962C8B-B14F-4D97-AF65-F5344CB8AC3E}">
        <p14:creationId xmlns:p14="http://schemas.microsoft.com/office/powerpoint/2010/main" val="154059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92FA-114D-4B28-9F64-8A7E21B7943E}"/>
              </a:ext>
            </a:extLst>
          </p:cNvPr>
          <p:cNvSpPr>
            <a:spLocks noGrp="1"/>
          </p:cNvSpPr>
          <p:nvPr>
            <p:ph type="title"/>
          </p:nvPr>
        </p:nvSpPr>
        <p:spPr/>
        <p:txBody>
          <a:bodyPr>
            <a:normAutofit fontScale="90000"/>
          </a:bodyPr>
          <a:lstStyle/>
          <a:p>
            <a:pPr algn="ctr"/>
            <a:r>
              <a:rPr lang="en-US" dirty="0"/>
              <a:t>5.2. Data Center Technology - Automation</a:t>
            </a:r>
          </a:p>
        </p:txBody>
      </p:sp>
      <p:sp>
        <p:nvSpPr>
          <p:cNvPr id="3" name="Content Placeholder 2">
            <a:extLst>
              <a:ext uri="{FF2B5EF4-FFF2-40B4-BE49-F238E27FC236}">
                <a16:creationId xmlns:a16="http://schemas.microsoft.com/office/drawing/2014/main" id="{F6C85349-8855-4B67-9349-EC01633646B0}"/>
              </a:ext>
            </a:extLst>
          </p:cNvPr>
          <p:cNvSpPr>
            <a:spLocks noGrp="1"/>
          </p:cNvSpPr>
          <p:nvPr>
            <p:ph idx="1"/>
          </p:nvPr>
        </p:nvSpPr>
        <p:spPr/>
        <p:txBody>
          <a:bodyPr/>
          <a:lstStyle/>
          <a:p>
            <a:r>
              <a:rPr lang="en-US" dirty="0"/>
              <a:t>Data centers have specialized platforms that automate (without supervision) tasks like: </a:t>
            </a:r>
          </a:p>
          <a:p>
            <a:pPr lvl="1"/>
            <a:r>
              <a:rPr lang="en-US" dirty="0"/>
              <a:t>Provisioning</a:t>
            </a:r>
          </a:p>
          <a:p>
            <a:pPr lvl="1"/>
            <a:r>
              <a:rPr lang="en-US" dirty="0"/>
              <a:t>Configuration</a:t>
            </a:r>
          </a:p>
          <a:p>
            <a:pPr lvl="1"/>
            <a:r>
              <a:rPr lang="en-US" dirty="0"/>
              <a:t>Patching</a:t>
            </a:r>
          </a:p>
          <a:p>
            <a:pPr lvl="1"/>
            <a:r>
              <a:rPr lang="en-US" dirty="0"/>
              <a:t>monitoring</a:t>
            </a:r>
          </a:p>
          <a:p>
            <a:r>
              <a:rPr lang="en-US" dirty="0"/>
              <a:t>Advances in data center management platforms and tools leverage autonomic computing technologies to enable self-configuration and self-recovery</a:t>
            </a:r>
          </a:p>
        </p:txBody>
      </p:sp>
    </p:spTree>
    <p:extLst>
      <p:ext uri="{BB962C8B-B14F-4D97-AF65-F5344CB8AC3E}">
        <p14:creationId xmlns:p14="http://schemas.microsoft.com/office/powerpoint/2010/main" val="4175707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7899-F05C-4D7C-83F8-8035E80B86C4}"/>
              </a:ext>
            </a:extLst>
          </p:cNvPr>
          <p:cNvSpPr>
            <a:spLocks noGrp="1"/>
          </p:cNvSpPr>
          <p:nvPr>
            <p:ph type="title"/>
          </p:nvPr>
        </p:nvSpPr>
        <p:spPr/>
        <p:txBody>
          <a:bodyPr>
            <a:normAutofit fontScale="90000"/>
          </a:bodyPr>
          <a:lstStyle/>
          <a:p>
            <a:r>
              <a:rPr lang="en-US" dirty="0"/>
              <a:t>5.2. Remote operation &amp; mgmt. – high availability</a:t>
            </a:r>
          </a:p>
        </p:txBody>
      </p:sp>
      <p:sp>
        <p:nvSpPr>
          <p:cNvPr id="3" name="Content Placeholder 2">
            <a:extLst>
              <a:ext uri="{FF2B5EF4-FFF2-40B4-BE49-F238E27FC236}">
                <a16:creationId xmlns:a16="http://schemas.microsoft.com/office/drawing/2014/main" id="{7A9397C1-07B1-47E7-8E59-3ED187EA8F95}"/>
              </a:ext>
            </a:extLst>
          </p:cNvPr>
          <p:cNvSpPr>
            <a:spLocks noGrp="1"/>
          </p:cNvSpPr>
          <p:nvPr>
            <p:ph idx="1"/>
          </p:nvPr>
        </p:nvSpPr>
        <p:spPr/>
        <p:txBody>
          <a:bodyPr/>
          <a:lstStyle/>
          <a:p>
            <a:r>
              <a:rPr lang="en-US" dirty="0"/>
              <a:t>Most of the operational and administrative tasks of IT resources in data centers are commanded through the network’s remote consoles and management systems</a:t>
            </a:r>
          </a:p>
          <a:p>
            <a:r>
              <a:rPr lang="en-US" dirty="0"/>
              <a:t>No one need to visit the DC unless it’s hardware related</a:t>
            </a:r>
          </a:p>
          <a:p>
            <a:r>
              <a:rPr lang="en-US" dirty="0"/>
              <a:t>High Availability is achieved through: </a:t>
            </a:r>
          </a:p>
          <a:p>
            <a:pPr lvl="1"/>
            <a:r>
              <a:rPr lang="en-US" dirty="0"/>
              <a:t>uninterruptable power supplies, cabling, and environmental control subsystems</a:t>
            </a:r>
          </a:p>
          <a:p>
            <a:pPr lvl="1"/>
            <a:r>
              <a:rPr lang="en-US" dirty="0"/>
              <a:t>communication links </a:t>
            </a:r>
          </a:p>
          <a:p>
            <a:pPr lvl="1"/>
            <a:r>
              <a:rPr lang="en-US" dirty="0"/>
              <a:t>clustered hardware for load balancing.</a:t>
            </a:r>
          </a:p>
        </p:txBody>
      </p:sp>
    </p:spTree>
    <p:extLst>
      <p:ext uri="{BB962C8B-B14F-4D97-AF65-F5344CB8AC3E}">
        <p14:creationId xmlns:p14="http://schemas.microsoft.com/office/powerpoint/2010/main" val="9598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5152-206B-49B2-A000-B0E4C429FE07}"/>
              </a:ext>
            </a:extLst>
          </p:cNvPr>
          <p:cNvSpPr>
            <a:spLocks noGrp="1"/>
          </p:cNvSpPr>
          <p:nvPr>
            <p:ph type="title"/>
          </p:nvPr>
        </p:nvSpPr>
        <p:spPr>
          <a:xfrm>
            <a:off x="545433" y="84221"/>
            <a:ext cx="11366480" cy="870502"/>
          </a:xfrm>
        </p:spPr>
        <p:txBody>
          <a:bodyPr>
            <a:normAutofit/>
          </a:bodyPr>
          <a:lstStyle/>
          <a:p>
            <a:pPr algn="ctr"/>
            <a:r>
              <a:rPr lang="en-US" sz="2800" dirty="0"/>
              <a:t>5.2. Data Center Technology - Security-Aware Design, Operation, and Management</a:t>
            </a:r>
          </a:p>
        </p:txBody>
      </p:sp>
      <p:sp>
        <p:nvSpPr>
          <p:cNvPr id="3" name="Content Placeholder 2">
            <a:extLst>
              <a:ext uri="{FF2B5EF4-FFF2-40B4-BE49-F238E27FC236}">
                <a16:creationId xmlns:a16="http://schemas.microsoft.com/office/drawing/2014/main" id="{B9483275-DC90-412D-8EF0-8F894B7BBDB6}"/>
              </a:ext>
            </a:extLst>
          </p:cNvPr>
          <p:cNvSpPr>
            <a:spLocks noGrp="1"/>
          </p:cNvSpPr>
          <p:nvPr>
            <p:ph idx="1"/>
          </p:nvPr>
        </p:nvSpPr>
        <p:spPr/>
        <p:txBody>
          <a:bodyPr/>
          <a:lstStyle/>
          <a:p>
            <a:r>
              <a:rPr lang="en-US" dirty="0"/>
              <a:t>Requirements for security in Data Centers need to be thorough and comprehensive for data centers, since they are centralized structures that store and process business data</a:t>
            </a:r>
          </a:p>
          <a:p>
            <a:pPr lvl="1"/>
            <a:r>
              <a:rPr lang="en-US" dirty="0"/>
              <a:t>physical and logical access controls </a:t>
            </a:r>
          </a:p>
          <a:p>
            <a:pPr lvl="1"/>
            <a:r>
              <a:rPr lang="en-US" dirty="0"/>
              <a:t>data recovery strategies</a:t>
            </a:r>
          </a:p>
          <a:p>
            <a:r>
              <a:rPr lang="en-US" dirty="0"/>
              <a:t>Outsourcing DC operations is common nowadays</a:t>
            </a:r>
          </a:p>
          <a:p>
            <a:pPr lvl="1"/>
            <a:r>
              <a:rPr lang="en-US" dirty="0"/>
              <a:t>Building and operating on-prem DC is expensive</a:t>
            </a:r>
          </a:p>
          <a:p>
            <a:r>
              <a:rPr lang="en-US" dirty="0"/>
              <a:t>However, the outsourcing models often required long-term consumer commitment and usually could not provide elasticity (via cloud features)</a:t>
            </a:r>
          </a:p>
        </p:txBody>
      </p:sp>
    </p:spTree>
    <p:extLst>
      <p:ext uri="{BB962C8B-B14F-4D97-AF65-F5344CB8AC3E}">
        <p14:creationId xmlns:p14="http://schemas.microsoft.com/office/powerpoint/2010/main" val="72686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D422-9D1B-4D73-855F-7A879ABA79E1}"/>
              </a:ext>
            </a:extLst>
          </p:cNvPr>
          <p:cNvSpPr>
            <a:spLocks noGrp="1"/>
          </p:cNvSpPr>
          <p:nvPr>
            <p:ph type="title"/>
          </p:nvPr>
        </p:nvSpPr>
        <p:spPr/>
        <p:txBody>
          <a:bodyPr>
            <a:normAutofit fontScale="90000"/>
          </a:bodyPr>
          <a:lstStyle/>
          <a:p>
            <a:pPr algn="ctr"/>
            <a:r>
              <a:rPr lang="en-US" dirty="0"/>
              <a:t>5.2. Data Center Technology - Facilities</a:t>
            </a:r>
          </a:p>
        </p:txBody>
      </p:sp>
      <p:sp>
        <p:nvSpPr>
          <p:cNvPr id="3" name="Content Placeholder 2">
            <a:extLst>
              <a:ext uri="{FF2B5EF4-FFF2-40B4-BE49-F238E27FC236}">
                <a16:creationId xmlns:a16="http://schemas.microsoft.com/office/drawing/2014/main" id="{9C34CDF8-8344-4BA0-83FE-328B859574EF}"/>
              </a:ext>
            </a:extLst>
          </p:cNvPr>
          <p:cNvSpPr>
            <a:spLocks noGrp="1"/>
          </p:cNvSpPr>
          <p:nvPr>
            <p:ph idx="1"/>
          </p:nvPr>
        </p:nvSpPr>
        <p:spPr/>
        <p:txBody>
          <a:bodyPr/>
          <a:lstStyle/>
          <a:p>
            <a:r>
              <a:rPr lang="en-US" dirty="0"/>
              <a:t>Data center facilities are custom-designed locations that are outfitted with specialized computing, storage, and network equipment</a:t>
            </a:r>
          </a:p>
          <a:p>
            <a:r>
              <a:rPr lang="en-US" dirty="0"/>
              <a:t>These facilities have several functional layout areas, as well as various power supplies, cabling, and environmental control stations that regulate heating, ventilation, air conditioning, fire protection, and other related subsystems</a:t>
            </a:r>
          </a:p>
          <a:p>
            <a:r>
              <a:rPr lang="en-US" dirty="0"/>
              <a:t>The site and layout of a given data center facility are typically demarcated into segregated spaces</a:t>
            </a:r>
          </a:p>
        </p:txBody>
      </p:sp>
    </p:spTree>
    <p:extLst>
      <p:ext uri="{BB962C8B-B14F-4D97-AF65-F5344CB8AC3E}">
        <p14:creationId xmlns:p14="http://schemas.microsoft.com/office/powerpoint/2010/main" val="1719513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8EE7-43A0-47E5-8922-4E1E7A0B1928}"/>
              </a:ext>
            </a:extLst>
          </p:cNvPr>
          <p:cNvSpPr>
            <a:spLocks noGrp="1"/>
          </p:cNvSpPr>
          <p:nvPr>
            <p:ph type="title"/>
          </p:nvPr>
        </p:nvSpPr>
        <p:spPr/>
        <p:txBody>
          <a:bodyPr>
            <a:normAutofit fontScale="90000"/>
          </a:bodyPr>
          <a:lstStyle/>
          <a:p>
            <a:pPr algn="ctr"/>
            <a:r>
              <a:rPr kumimoji="0" lang="en-US" sz="29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Computing Hardware</a:t>
            </a:r>
            <a:endParaRPr lang="en-US" dirty="0"/>
          </a:p>
        </p:txBody>
      </p:sp>
      <p:sp>
        <p:nvSpPr>
          <p:cNvPr id="3" name="Content Placeholder 2">
            <a:extLst>
              <a:ext uri="{FF2B5EF4-FFF2-40B4-BE49-F238E27FC236}">
                <a16:creationId xmlns:a16="http://schemas.microsoft.com/office/drawing/2014/main" id="{72CC015B-B367-488A-9FC2-3848B3D3794A}"/>
              </a:ext>
            </a:extLst>
          </p:cNvPr>
          <p:cNvSpPr>
            <a:spLocks noGrp="1"/>
          </p:cNvSpPr>
          <p:nvPr>
            <p:ph idx="1"/>
          </p:nvPr>
        </p:nvSpPr>
        <p:spPr/>
        <p:txBody>
          <a:bodyPr>
            <a:normAutofit fontScale="92500" lnSpcReduction="10000"/>
          </a:bodyPr>
          <a:lstStyle/>
          <a:p>
            <a:r>
              <a:rPr lang="en-US" dirty="0"/>
              <a:t>Much of the heavy processing in data centers is often executed by standardized commodity servers that have substantial computing power and storage capacity</a:t>
            </a:r>
          </a:p>
          <a:p>
            <a:r>
              <a:rPr lang="en-US" dirty="0"/>
              <a:t>Several computing hardware technologies are integrated into these modular servers, such as:</a:t>
            </a:r>
          </a:p>
          <a:p>
            <a:pPr lvl="1"/>
            <a:r>
              <a:rPr lang="en-US" dirty="0"/>
              <a:t>rackmount form factor server design composed of standardized racks with interconnects for power, network, and internal cooling</a:t>
            </a:r>
          </a:p>
          <a:p>
            <a:pPr lvl="1"/>
            <a:r>
              <a:rPr lang="en-US" dirty="0"/>
              <a:t>support for different hardware processing architectures, such as x86-32bits, x86-64, and RISC</a:t>
            </a:r>
          </a:p>
          <a:p>
            <a:pPr lvl="1"/>
            <a:r>
              <a:rPr lang="en-US" dirty="0"/>
              <a:t>a power-efficient multi-core CPU architecture that houses hundreds of processing cores in a space as small as a single unit of standardized racks</a:t>
            </a:r>
          </a:p>
          <a:p>
            <a:pPr lvl="1"/>
            <a:r>
              <a:rPr lang="en-US" dirty="0"/>
              <a:t>redundant and hot-swappable components, such as hard disks, power supplies, network interfaces, and storage controller cards</a:t>
            </a:r>
          </a:p>
        </p:txBody>
      </p:sp>
    </p:spTree>
    <p:extLst>
      <p:ext uri="{BB962C8B-B14F-4D97-AF65-F5344CB8AC3E}">
        <p14:creationId xmlns:p14="http://schemas.microsoft.com/office/powerpoint/2010/main" val="112449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8EE7-43A0-47E5-8922-4E1E7A0B1928}"/>
              </a:ext>
            </a:extLst>
          </p:cNvPr>
          <p:cNvSpPr>
            <a:spLocks noGrp="1"/>
          </p:cNvSpPr>
          <p:nvPr>
            <p:ph type="title"/>
          </p:nvPr>
        </p:nvSpPr>
        <p:spPr/>
        <p:txBody>
          <a:bodyPr>
            <a:normAutofit fontScale="90000"/>
          </a:bodyPr>
          <a:lstStyle/>
          <a:p>
            <a:pPr algn="ctr"/>
            <a:r>
              <a:rPr kumimoji="0" lang="en-US" sz="29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Computing Hardware</a:t>
            </a:r>
            <a:endParaRPr lang="en-US" dirty="0"/>
          </a:p>
        </p:txBody>
      </p:sp>
      <p:sp>
        <p:nvSpPr>
          <p:cNvPr id="3" name="Content Placeholder 2">
            <a:extLst>
              <a:ext uri="{FF2B5EF4-FFF2-40B4-BE49-F238E27FC236}">
                <a16:creationId xmlns:a16="http://schemas.microsoft.com/office/drawing/2014/main" id="{72CC015B-B367-488A-9FC2-3848B3D3794A}"/>
              </a:ext>
            </a:extLst>
          </p:cNvPr>
          <p:cNvSpPr>
            <a:spLocks noGrp="1"/>
          </p:cNvSpPr>
          <p:nvPr>
            <p:ph idx="1"/>
          </p:nvPr>
        </p:nvSpPr>
        <p:spPr>
          <a:xfrm>
            <a:off x="259492" y="1075039"/>
            <a:ext cx="11652421" cy="5449166"/>
          </a:xfrm>
        </p:spPr>
        <p:txBody>
          <a:bodyPr>
            <a:normAutofit fontScale="92500"/>
          </a:bodyPr>
          <a:lstStyle/>
          <a:p>
            <a:r>
              <a:rPr lang="en-US" dirty="0"/>
              <a:t>Blade server technologies use rack-embedded physical interconnections (blade enclosures), fabrics (switches), and shared power supply units and cooling fans</a:t>
            </a:r>
          </a:p>
          <a:p>
            <a:pPr lvl="1"/>
            <a:r>
              <a:rPr lang="en-US" dirty="0"/>
              <a:t>The interconnections enhance inter-component networking and management while optimizing physical space and power</a:t>
            </a:r>
          </a:p>
          <a:p>
            <a:r>
              <a:rPr lang="en-US" dirty="0"/>
              <a:t>These systems typically support fault-tolerant features based on clustering</a:t>
            </a:r>
          </a:p>
          <a:p>
            <a:pPr lvl="1"/>
            <a:r>
              <a:rPr lang="en-US" dirty="0"/>
              <a:t>hot-swapping</a:t>
            </a:r>
          </a:p>
          <a:p>
            <a:pPr lvl="1"/>
            <a:r>
              <a:rPr lang="en-US" dirty="0"/>
              <a:t>Scaling</a:t>
            </a:r>
          </a:p>
          <a:p>
            <a:pPr lvl="1"/>
            <a:r>
              <a:rPr lang="en-US" dirty="0"/>
              <a:t>Replacement</a:t>
            </a:r>
          </a:p>
          <a:p>
            <a:pPr lvl="1"/>
            <a:r>
              <a:rPr lang="en-US" dirty="0"/>
              <a:t>Maintenance</a:t>
            </a:r>
          </a:p>
          <a:p>
            <a:r>
              <a:rPr lang="en-US" dirty="0"/>
              <a:t>Today’s computing HW platforms allows a single operator to oversee thousands of IT Resources</a:t>
            </a:r>
          </a:p>
        </p:txBody>
      </p:sp>
    </p:spTree>
    <p:extLst>
      <p:ext uri="{BB962C8B-B14F-4D97-AF65-F5344CB8AC3E}">
        <p14:creationId xmlns:p14="http://schemas.microsoft.com/office/powerpoint/2010/main" val="91732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9AC9-6E2E-4A87-AE8C-F1AD8457C20B}"/>
              </a:ext>
            </a:extLst>
          </p:cNvPr>
          <p:cNvSpPr>
            <a:spLocks noGrp="1"/>
          </p:cNvSpPr>
          <p:nvPr>
            <p:ph type="title"/>
          </p:nvPr>
        </p:nvSpPr>
        <p:spPr>
          <a:xfrm>
            <a:off x="657726" y="333795"/>
            <a:ext cx="10876547"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Storage Hardware</a:t>
            </a:r>
            <a:endParaRPr lang="en-US" dirty="0"/>
          </a:p>
        </p:txBody>
      </p:sp>
      <p:sp>
        <p:nvSpPr>
          <p:cNvPr id="3" name="Content Placeholder 2">
            <a:extLst>
              <a:ext uri="{FF2B5EF4-FFF2-40B4-BE49-F238E27FC236}">
                <a16:creationId xmlns:a16="http://schemas.microsoft.com/office/drawing/2014/main" id="{360F7A14-1231-4866-B57E-5905EF7289E6}"/>
              </a:ext>
            </a:extLst>
          </p:cNvPr>
          <p:cNvSpPr>
            <a:spLocks noGrp="1"/>
          </p:cNvSpPr>
          <p:nvPr>
            <p:ph idx="1"/>
          </p:nvPr>
        </p:nvSpPr>
        <p:spPr>
          <a:xfrm>
            <a:off x="259492" y="831826"/>
            <a:ext cx="11652421" cy="5857731"/>
          </a:xfrm>
        </p:spPr>
        <p:txBody>
          <a:bodyPr>
            <a:normAutofit/>
          </a:bodyPr>
          <a:lstStyle/>
          <a:p>
            <a:r>
              <a:rPr lang="en-US" dirty="0"/>
              <a:t>Data centers have specialized storage systems that maintain enormous amounts of data </a:t>
            </a:r>
          </a:p>
          <a:p>
            <a:r>
              <a:rPr lang="en-US" dirty="0"/>
              <a:t>These storage systems houses numerous hard disks that are organized into arrays</a:t>
            </a:r>
          </a:p>
          <a:p>
            <a:r>
              <a:rPr lang="en-US" dirty="0"/>
              <a:t>Storage systems usually involve the following technologies:</a:t>
            </a:r>
          </a:p>
          <a:p>
            <a:pPr lvl="1"/>
            <a:r>
              <a:rPr lang="en-US" dirty="0"/>
              <a:t>Hard Disk Arrays – These arrays inherently divide and replicate data among multiple physical drives, and increase performance and redundancy by including spare disks. </a:t>
            </a:r>
          </a:p>
          <a:p>
            <a:pPr lvl="2"/>
            <a:r>
              <a:rPr lang="en-US" dirty="0"/>
              <a:t>implemented using redundant arrays of independent disks (RAID) schemes, which are typically realized through hardware disk array controllers.</a:t>
            </a:r>
          </a:p>
          <a:p>
            <a:pPr lvl="1"/>
            <a:r>
              <a:rPr lang="en-US" dirty="0"/>
              <a:t>I/O Caching – This is generally performed through hard disk array controllers, which enhance disk access times and performance by data caching.</a:t>
            </a:r>
          </a:p>
        </p:txBody>
      </p:sp>
    </p:spTree>
    <p:extLst>
      <p:ext uri="{BB962C8B-B14F-4D97-AF65-F5344CB8AC3E}">
        <p14:creationId xmlns:p14="http://schemas.microsoft.com/office/powerpoint/2010/main" val="420288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71DB-1549-4B84-8BF5-2FCEDF4D79AA}"/>
              </a:ext>
            </a:extLst>
          </p:cNvPr>
          <p:cNvSpPr>
            <a:spLocks noGrp="1"/>
          </p:cNvSpPr>
          <p:nvPr>
            <p:ph type="title"/>
          </p:nvPr>
        </p:nvSpPr>
        <p:spPr>
          <a:xfrm>
            <a:off x="709863" y="333795"/>
            <a:ext cx="10744200" cy="498032"/>
          </a:xfrm>
        </p:spPr>
        <p:txBody>
          <a:bodyPr>
            <a:normAutofit fontScale="90000"/>
          </a:bodyPr>
          <a:lstStyle/>
          <a:p>
            <a:r>
              <a:rPr lang="en-US" dirty="0"/>
              <a:t>5.1. Broadband Networks and Internet Architecture</a:t>
            </a:r>
          </a:p>
        </p:txBody>
      </p:sp>
      <p:sp>
        <p:nvSpPr>
          <p:cNvPr id="3" name="Content Placeholder 2">
            <a:extLst>
              <a:ext uri="{FF2B5EF4-FFF2-40B4-BE49-F238E27FC236}">
                <a16:creationId xmlns:a16="http://schemas.microsoft.com/office/drawing/2014/main" id="{B176DCD3-6EF7-4984-9BBB-B16476D649DD}"/>
              </a:ext>
            </a:extLst>
          </p:cNvPr>
          <p:cNvSpPr>
            <a:spLocks noGrp="1"/>
          </p:cNvSpPr>
          <p:nvPr>
            <p:ph idx="1"/>
          </p:nvPr>
        </p:nvSpPr>
        <p:spPr>
          <a:xfrm>
            <a:off x="259492" y="1075039"/>
            <a:ext cx="11459265" cy="5115693"/>
          </a:xfrm>
        </p:spPr>
        <p:txBody>
          <a:bodyPr>
            <a:normAutofit lnSpcReduction="10000"/>
          </a:bodyPr>
          <a:lstStyle/>
          <a:p>
            <a:r>
              <a:rPr lang="en-US" dirty="0"/>
              <a:t>All clouds must be connected to a network</a:t>
            </a:r>
          </a:p>
          <a:p>
            <a:r>
              <a:rPr lang="en-US" dirty="0"/>
              <a:t>This inevitable requirement forms an inherent dependency on internetworking</a:t>
            </a:r>
          </a:p>
          <a:p>
            <a:r>
              <a:rPr lang="en-US" dirty="0"/>
              <a:t>This allows for the remote provisioning of IT resources and are directly supportive of ubiquitous network access</a:t>
            </a:r>
          </a:p>
          <a:p>
            <a:r>
              <a:rPr lang="en-US" dirty="0"/>
              <a:t>Consumer can access cloud using only private and dedicated network links</a:t>
            </a:r>
          </a:p>
          <a:p>
            <a:r>
              <a:rPr lang="en-US" dirty="0"/>
              <a:t>Most clouds are Internet enabled</a:t>
            </a:r>
          </a:p>
          <a:p>
            <a:r>
              <a:rPr lang="en-US" dirty="0"/>
              <a:t>Potential of clouds grows with advancement of Internet connectivity and service quality</a:t>
            </a:r>
          </a:p>
        </p:txBody>
      </p:sp>
      <p:sp>
        <p:nvSpPr>
          <p:cNvPr id="4" name="Footer Placeholder 1">
            <a:extLst>
              <a:ext uri="{FF2B5EF4-FFF2-40B4-BE49-F238E27FC236}">
                <a16:creationId xmlns:a16="http://schemas.microsoft.com/office/drawing/2014/main" id="{1DB46515-57EC-4084-98D5-92F8B6621A7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
        <p:nvSpPr>
          <p:cNvPr id="352259" name="Text Box 3">
            <a:extLst>
              <a:ext uri="{FF2B5EF4-FFF2-40B4-BE49-F238E27FC236}">
                <a16:creationId xmlns:a16="http://schemas.microsoft.com/office/drawing/2014/main" id="{F9DCB340-CE46-4FFC-818C-D47508BAE927}"/>
              </a:ext>
            </a:extLst>
          </p:cNvPr>
          <p:cNvSpPr txBox="1">
            <a:spLocks noChangeArrowheads="1"/>
          </p:cNvSpPr>
          <p:nvPr/>
        </p:nvSpPr>
        <p:spPr bwMode="auto">
          <a:xfrm>
            <a:off x="2616258" y="6174773"/>
            <a:ext cx="6580519"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5.1 Messages travel over dynamic network routes in this ISP internetworking configuration.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9AC9-6E2E-4A87-AE8C-F1AD8457C20B}"/>
              </a:ext>
            </a:extLst>
          </p:cNvPr>
          <p:cNvSpPr>
            <a:spLocks noGrp="1"/>
          </p:cNvSpPr>
          <p:nvPr>
            <p:ph type="title"/>
          </p:nvPr>
        </p:nvSpPr>
        <p:spPr>
          <a:xfrm>
            <a:off x="657726" y="333795"/>
            <a:ext cx="10876547"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Storage Hardware</a:t>
            </a:r>
            <a:endParaRPr lang="en-US" dirty="0"/>
          </a:p>
        </p:txBody>
      </p:sp>
      <p:sp>
        <p:nvSpPr>
          <p:cNvPr id="3" name="Content Placeholder 2">
            <a:extLst>
              <a:ext uri="{FF2B5EF4-FFF2-40B4-BE49-F238E27FC236}">
                <a16:creationId xmlns:a16="http://schemas.microsoft.com/office/drawing/2014/main" id="{360F7A14-1231-4866-B57E-5905EF7289E6}"/>
              </a:ext>
            </a:extLst>
          </p:cNvPr>
          <p:cNvSpPr>
            <a:spLocks noGrp="1"/>
          </p:cNvSpPr>
          <p:nvPr>
            <p:ph idx="1"/>
          </p:nvPr>
        </p:nvSpPr>
        <p:spPr>
          <a:xfrm>
            <a:off x="259492" y="831826"/>
            <a:ext cx="11652421" cy="5857731"/>
          </a:xfrm>
        </p:spPr>
        <p:txBody>
          <a:bodyPr>
            <a:normAutofit/>
          </a:bodyPr>
          <a:lstStyle/>
          <a:p>
            <a:r>
              <a:rPr lang="en-US" dirty="0"/>
              <a:t>Storage systems usually involve the following technologies cont.:</a:t>
            </a:r>
          </a:p>
          <a:p>
            <a:pPr lvl="1"/>
            <a:r>
              <a:rPr lang="en-US" dirty="0"/>
              <a:t>Hot-Swappable Hard Disks – allows removal from arrays without requiring prior powering down.</a:t>
            </a:r>
          </a:p>
          <a:p>
            <a:pPr lvl="1"/>
            <a:r>
              <a:rPr lang="en-US" dirty="0"/>
              <a:t>Storage Virtualization – This is realized through the use of virtualized hard disks and storage sharing.</a:t>
            </a:r>
          </a:p>
          <a:p>
            <a:pPr lvl="1"/>
            <a:r>
              <a:rPr lang="en-US" dirty="0"/>
              <a:t>Fast Data Replication Mechanisms </a:t>
            </a:r>
          </a:p>
          <a:p>
            <a:pPr lvl="2"/>
            <a:r>
              <a:rPr lang="en-US" dirty="0"/>
              <a:t>Snapshotting, which is saving a virtual machine’s memory into a hypervisor-readable file for future reloading,</a:t>
            </a:r>
          </a:p>
          <a:p>
            <a:pPr lvl="2"/>
            <a:r>
              <a:rPr lang="en-US" dirty="0"/>
              <a:t>Volume cloning, which is copying virtual or physical hard disk volumes and partitions</a:t>
            </a:r>
          </a:p>
          <a:p>
            <a:r>
              <a:rPr lang="en-US" dirty="0"/>
              <a:t>Storage systems encompass tertiary redundancies (via tape) of storage direct-attached (DAS) via a HBA or network-attached (NAS) </a:t>
            </a:r>
          </a:p>
        </p:txBody>
      </p:sp>
    </p:spTree>
    <p:extLst>
      <p:ext uri="{BB962C8B-B14F-4D97-AF65-F5344CB8AC3E}">
        <p14:creationId xmlns:p14="http://schemas.microsoft.com/office/powerpoint/2010/main" val="524235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9AC9-6E2E-4A87-AE8C-F1AD8457C20B}"/>
              </a:ext>
            </a:extLst>
          </p:cNvPr>
          <p:cNvSpPr>
            <a:spLocks noGrp="1"/>
          </p:cNvSpPr>
          <p:nvPr>
            <p:ph type="title"/>
          </p:nvPr>
        </p:nvSpPr>
        <p:spPr>
          <a:xfrm>
            <a:off x="657726" y="333795"/>
            <a:ext cx="10876547"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Storage Hardware</a:t>
            </a:r>
            <a:endParaRPr lang="en-US" dirty="0"/>
          </a:p>
        </p:txBody>
      </p:sp>
      <p:sp>
        <p:nvSpPr>
          <p:cNvPr id="3" name="Content Placeholder 2">
            <a:extLst>
              <a:ext uri="{FF2B5EF4-FFF2-40B4-BE49-F238E27FC236}">
                <a16:creationId xmlns:a16="http://schemas.microsoft.com/office/drawing/2014/main" id="{360F7A14-1231-4866-B57E-5905EF7289E6}"/>
              </a:ext>
            </a:extLst>
          </p:cNvPr>
          <p:cNvSpPr>
            <a:spLocks noGrp="1"/>
          </p:cNvSpPr>
          <p:nvPr>
            <p:ph idx="1"/>
          </p:nvPr>
        </p:nvSpPr>
        <p:spPr>
          <a:xfrm>
            <a:off x="259492" y="831826"/>
            <a:ext cx="11652421" cy="5857731"/>
          </a:xfrm>
        </p:spPr>
        <p:txBody>
          <a:bodyPr>
            <a:normAutofit fontScale="92500" lnSpcReduction="10000"/>
          </a:bodyPr>
          <a:lstStyle/>
          <a:p>
            <a:r>
              <a:rPr lang="en-US" dirty="0"/>
              <a:t>Networked storage devices usually fall into one of the following categories:</a:t>
            </a:r>
          </a:p>
          <a:p>
            <a:pPr lvl="1"/>
            <a:r>
              <a:rPr lang="en-US" dirty="0"/>
              <a:t>Storage Area Network (SAN) – Physical data storage media are connected through a dedicated network and provide block-level data storage access using industry standard protocols, such as the Small Computer System Interface (SCSI).</a:t>
            </a:r>
          </a:p>
          <a:p>
            <a:pPr lvl="1"/>
            <a:r>
              <a:rPr lang="en-US" dirty="0"/>
              <a:t>Network-Attached Storage (NAS) – Hard drive arrays are contained and managed by this dedicated device, which connects through a network and facilitates access to data using file-centric data access protocols like the Network File System (NFS) or Server Message Block (SMB)</a:t>
            </a:r>
          </a:p>
          <a:p>
            <a:r>
              <a:rPr lang="en-US" dirty="0"/>
              <a:t>NAS, SAN, and other more advanced storage system options provide fault tolerance through </a:t>
            </a:r>
          </a:p>
          <a:p>
            <a:pPr lvl="1"/>
            <a:r>
              <a:rPr lang="en-US" dirty="0"/>
              <a:t>controller redundancy</a:t>
            </a:r>
          </a:p>
          <a:p>
            <a:pPr lvl="1"/>
            <a:r>
              <a:rPr lang="en-US" dirty="0"/>
              <a:t>cooling redundancy</a:t>
            </a:r>
          </a:p>
          <a:p>
            <a:pPr lvl="1"/>
            <a:r>
              <a:rPr lang="en-US" dirty="0"/>
              <a:t>hard disk arrays that use RAID storage technology </a:t>
            </a:r>
          </a:p>
        </p:txBody>
      </p:sp>
    </p:spTree>
    <p:extLst>
      <p:ext uri="{BB962C8B-B14F-4D97-AF65-F5344CB8AC3E}">
        <p14:creationId xmlns:p14="http://schemas.microsoft.com/office/powerpoint/2010/main" val="4227211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E710-3A21-40D3-8071-1572219C8E72}"/>
              </a:ext>
            </a:extLst>
          </p:cNvPr>
          <p:cNvSpPr>
            <a:spLocks noGrp="1"/>
          </p:cNvSpPr>
          <p:nvPr>
            <p:ph type="title"/>
          </p:nvPr>
        </p:nvSpPr>
        <p:spPr>
          <a:xfrm>
            <a:off x="625642" y="333795"/>
            <a:ext cx="10988841"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Network Hardware</a:t>
            </a:r>
            <a:endParaRPr lang="en-US" dirty="0"/>
          </a:p>
        </p:txBody>
      </p:sp>
      <p:sp>
        <p:nvSpPr>
          <p:cNvPr id="3" name="Content Placeholder 2">
            <a:extLst>
              <a:ext uri="{FF2B5EF4-FFF2-40B4-BE49-F238E27FC236}">
                <a16:creationId xmlns:a16="http://schemas.microsoft.com/office/drawing/2014/main" id="{0D56958C-EE9A-4275-9026-9B1CD9B13894}"/>
              </a:ext>
            </a:extLst>
          </p:cNvPr>
          <p:cNvSpPr>
            <a:spLocks noGrp="1"/>
          </p:cNvSpPr>
          <p:nvPr>
            <p:ph idx="1"/>
          </p:nvPr>
        </p:nvSpPr>
        <p:spPr>
          <a:xfrm>
            <a:off x="259492" y="831827"/>
            <a:ext cx="11652421" cy="5821636"/>
          </a:xfrm>
        </p:spPr>
        <p:txBody>
          <a:bodyPr>
            <a:normAutofit fontScale="92500" lnSpcReduction="10000"/>
          </a:bodyPr>
          <a:lstStyle/>
          <a:p>
            <a:r>
              <a:rPr lang="en-US" dirty="0"/>
              <a:t>The data center is broken down into five network subsystems in order to enable multiple levels of connectivity</a:t>
            </a:r>
          </a:p>
          <a:p>
            <a:r>
              <a:rPr lang="en-US" dirty="0"/>
              <a:t>Carrier and External Networks Interconnection</a:t>
            </a:r>
          </a:p>
          <a:p>
            <a:pPr lvl="1"/>
            <a:r>
              <a:rPr lang="en-US" dirty="0"/>
              <a:t>Subsystem usually comprised of backbone routers that provide routing between external WAN connections and the data center’s LAN, as well as perimeter network security devices such as firewalls and VPN gateways</a:t>
            </a:r>
          </a:p>
          <a:p>
            <a:r>
              <a:rPr lang="en-US" dirty="0"/>
              <a:t>Web-Tier Load Balancing and Acceleration</a:t>
            </a:r>
          </a:p>
          <a:p>
            <a:pPr lvl="1"/>
            <a:r>
              <a:rPr lang="en-US" dirty="0"/>
              <a:t>Subsystem comprises Web acceleration devices, such as XML pre-processors, encryption/decryption appliances, and layer 7 switching devices that perform content-aware routing</a:t>
            </a:r>
          </a:p>
          <a:p>
            <a:r>
              <a:rPr lang="en-US" dirty="0"/>
              <a:t>LAN Fabric</a:t>
            </a:r>
          </a:p>
          <a:p>
            <a:pPr lvl="1"/>
            <a:r>
              <a:rPr lang="en-US" dirty="0"/>
              <a:t>Internal LAN that provides high-performance and redundant connectivity for all of the data center’s network-enabled IT resources</a:t>
            </a:r>
          </a:p>
        </p:txBody>
      </p:sp>
    </p:spTree>
    <p:extLst>
      <p:ext uri="{BB962C8B-B14F-4D97-AF65-F5344CB8AC3E}">
        <p14:creationId xmlns:p14="http://schemas.microsoft.com/office/powerpoint/2010/main" val="3518631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E710-3A21-40D3-8071-1572219C8E72}"/>
              </a:ext>
            </a:extLst>
          </p:cNvPr>
          <p:cNvSpPr>
            <a:spLocks noGrp="1"/>
          </p:cNvSpPr>
          <p:nvPr>
            <p:ph type="title"/>
          </p:nvPr>
        </p:nvSpPr>
        <p:spPr>
          <a:xfrm>
            <a:off x="625642" y="333795"/>
            <a:ext cx="10988841"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Network Hardware</a:t>
            </a:r>
            <a:endParaRPr lang="en-US" dirty="0"/>
          </a:p>
        </p:txBody>
      </p:sp>
      <p:sp>
        <p:nvSpPr>
          <p:cNvPr id="3" name="Content Placeholder 2">
            <a:extLst>
              <a:ext uri="{FF2B5EF4-FFF2-40B4-BE49-F238E27FC236}">
                <a16:creationId xmlns:a16="http://schemas.microsoft.com/office/drawing/2014/main" id="{0D56958C-EE9A-4275-9026-9B1CD9B13894}"/>
              </a:ext>
            </a:extLst>
          </p:cNvPr>
          <p:cNvSpPr>
            <a:spLocks noGrp="1"/>
          </p:cNvSpPr>
          <p:nvPr>
            <p:ph idx="1"/>
          </p:nvPr>
        </p:nvSpPr>
        <p:spPr>
          <a:xfrm>
            <a:off x="120316" y="831827"/>
            <a:ext cx="11923295" cy="5873774"/>
          </a:xfrm>
        </p:spPr>
        <p:txBody>
          <a:bodyPr>
            <a:normAutofit fontScale="92500" lnSpcReduction="10000"/>
          </a:bodyPr>
          <a:lstStyle/>
          <a:p>
            <a:r>
              <a:rPr lang="en-US" dirty="0"/>
              <a:t>LAN Fabric (</a:t>
            </a:r>
            <a:r>
              <a:rPr lang="en-US" dirty="0" err="1"/>
              <a:t>cont</a:t>
            </a:r>
            <a:r>
              <a:rPr lang="en-US" dirty="0"/>
              <a:t>)</a:t>
            </a:r>
          </a:p>
          <a:p>
            <a:pPr lvl="1"/>
            <a:r>
              <a:rPr lang="en-US" dirty="0"/>
              <a:t>Implemented with multiple network switches that facilitate network communications and operate at speeds of up to 10Gbps</a:t>
            </a:r>
          </a:p>
          <a:p>
            <a:pPr lvl="1"/>
            <a:r>
              <a:rPr lang="en-US" dirty="0"/>
              <a:t>Switches can also perform several virtualization functions, such as LAN segregation into VLANs, link aggregation, controlled routing between networks, load balancing, and failover</a:t>
            </a:r>
          </a:p>
          <a:p>
            <a:r>
              <a:rPr lang="en-US" dirty="0"/>
              <a:t>SAN Fabric</a:t>
            </a:r>
          </a:p>
          <a:p>
            <a:pPr lvl="1"/>
            <a:r>
              <a:rPr lang="en-US" dirty="0"/>
              <a:t>Implementation of storage area networks (SANs) that provide connectivity between servers and storage systems </a:t>
            </a:r>
          </a:p>
          <a:p>
            <a:pPr lvl="1"/>
            <a:r>
              <a:rPr lang="en-US" dirty="0"/>
              <a:t>the SAN fabric is usually implemented with </a:t>
            </a:r>
            <a:r>
              <a:rPr lang="en-US" dirty="0" err="1"/>
              <a:t>Fibre</a:t>
            </a:r>
            <a:r>
              <a:rPr lang="en-US" dirty="0"/>
              <a:t> Channel (FC), </a:t>
            </a:r>
            <a:r>
              <a:rPr lang="en-US" dirty="0" err="1"/>
              <a:t>Fibre</a:t>
            </a:r>
            <a:r>
              <a:rPr lang="en-US" dirty="0"/>
              <a:t> Channel over Ethernet (</a:t>
            </a:r>
            <a:r>
              <a:rPr lang="en-US" dirty="0" err="1"/>
              <a:t>FCoE</a:t>
            </a:r>
            <a:r>
              <a:rPr lang="en-US" dirty="0"/>
              <a:t>), and InfiniBand network switches</a:t>
            </a:r>
          </a:p>
          <a:p>
            <a:r>
              <a:rPr lang="en-US" dirty="0"/>
              <a:t>NAS Gateways</a:t>
            </a:r>
          </a:p>
          <a:p>
            <a:pPr lvl="1"/>
            <a:r>
              <a:rPr lang="en-US" dirty="0"/>
              <a:t>Subsystem supplies attachment points for NAS-based storage devices and implements protocol conversion hardware that facilitates data transmission between SAN and NAS devices (DWDM)</a:t>
            </a:r>
          </a:p>
          <a:p>
            <a:pPr marL="457200" lvl="1" indent="0">
              <a:buNone/>
            </a:pPr>
            <a:endParaRPr lang="en-US" dirty="0"/>
          </a:p>
        </p:txBody>
      </p:sp>
    </p:spTree>
    <p:extLst>
      <p:ext uri="{BB962C8B-B14F-4D97-AF65-F5344CB8AC3E}">
        <p14:creationId xmlns:p14="http://schemas.microsoft.com/office/powerpoint/2010/main" val="4079378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E710-3A21-40D3-8071-1572219C8E72}"/>
              </a:ext>
            </a:extLst>
          </p:cNvPr>
          <p:cNvSpPr>
            <a:spLocks noGrp="1"/>
          </p:cNvSpPr>
          <p:nvPr>
            <p:ph type="title"/>
          </p:nvPr>
        </p:nvSpPr>
        <p:spPr>
          <a:xfrm>
            <a:off x="625642" y="333795"/>
            <a:ext cx="10988841"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5.2. Data Center Technology - Other Considerations</a:t>
            </a:r>
            <a:endParaRPr lang="en-US" dirty="0"/>
          </a:p>
        </p:txBody>
      </p:sp>
      <p:sp>
        <p:nvSpPr>
          <p:cNvPr id="3" name="Content Placeholder 2">
            <a:extLst>
              <a:ext uri="{FF2B5EF4-FFF2-40B4-BE49-F238E27FC236}">
                <a16:creationId xmlns:a16="http://schemas.microsoft.com/office/drawing/2014/main" id="{0D56958C-EE9A-4275-9026-9B1CD9B13894}"/>
              </a:ext>
            </a:extLst>
          </p:cNvPr>
          <p:cNvSpPr>
            <a:spLocks noGrp="1"/>
          </p:cNvSpPr>
          <p:nvPr>
            <p:ph idx="1"/>
          </p:nvPr>
        </p:nvSpPr>
        <p:spPr/>
        <p:txBody>
          <a:bodyPr>
            <a:normAutofit fontScale="92500" lnSpcReduction="10000"/>
          </a:bodyPr>
          <a:lstStyle/>
          <a:p>
            <a:r>
              <a:rPr lang="en-US" dirty="0"/>
              <a:t>IT hardware is subject to rapid technological obsolescence</a:t>
            </a:r>
          </a:p>
          <a:p>
            <a:pPr lvl="1"/>
            <a:r>
              <a:rPr lang="en-US" dirty="0"/>
              <a:t>lifecycles that typically last between five to seven years</a:t>
            </a:r>
          </a:p>
          <a:p>
            <a:r>
              <a:rPr lang="en-US" dirty="0"/>
              <a:t>The on-going need to replace equipment frequently results in a mix of hardware whose heterogeneity can complicate the entire data center’s operations and management (can be partially mitigated through virtualization)</a:t>
            </a:r>
          </a:p>
          <a:p>
            <a:r>
              <a:rPr lang="en-US" dirty="0"/>
              <a:t>Security is another major issue when considering the role of the data center </a:t>
            </a:r>
          </a:p>
          <a:p>
            <a:pPr lvl="1"/>
            <a:r>
              <a:rPr lang="en-US" dirty="0"/>
              <a:t>vast quantities of data contained within its doors</a:t>
            </a:r>
          </a:p>
          <a:p>
            <a:r>
              <a:rPr lang="en-US" dirty="0"/>
              <a:t>Even with extensive security precautions, housing data exclusively at one data center facility means much more can be compromised by a successful security incursion than if data was distributed across individual unlinked components</a:t>
            </a:r>
          </a:p>
        </p:txBody>
      </p:sp>
    </p:spTree>
    <p:extLst>
      <p:ext uri="{BB962C8B-B14F-4D97-AF65-F5344CB8AC3E}">
        <p14:creationId xmlns:p14="http://schemas.microsoft.com/office/powerpoint/2010/main" val="64616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7661-FE44-4CAA-9A24-43AF1C8568F8}"/>
              </a:ext>
            </a:extLst>
          </p:cNvPr>
          <p:cNvSpPr>
            <a:spLocks noGrp="1"/>
          </p:cNvSpPr>
          <p:nvPr>
            <p:ph type="title"/>
          </p:nvPr>
        </p:nvSpPr>
        <p:spPr/>
        <p:txBody>
          <a:bodyPr>
            <a:normAutofit fontScale="90000"/>
          </a:bodyPr>
          <a:lstStyle/>
          <a:p>
            <a:pPr algn="ctr"/>
            <a:r>
              <a:rPr lang="en-US" dirty="0"/>
              <a:t>5.3. Virtualization Technology</a:t>
            </a:r>
          </a:p>
        </p:txBody>
      </p:sp>
      <p:sp>
        <p:nvSpPr>
          <p:cNvPr id="3" name="Content Placeholder 2">
            <a:extLst>
              <a:ext uri="{FF2B5EF4-FFF2-40B4-BE49-F238E27FC236}">
                <a16:creationId xmlns:a16="http://schemas.microsoft.com/office/drawing/2014/main" id="{9B705732-DDC9-4C5A-AC85-9B49F708252C}"/>
              </a:ext>
            </a:extLst>
          </p:cNvPr>
          <p:cNvSpPr>
            <a:spLocks noGrp="1"/>
          </p:cNvSpPr>
          <p:nvPr>
            <p:ph idx="1"/>
          </p:nvPr>
        </p:nvSpPr>
        <p:spPr/>
        <p:txBody>
          <a:bodyPr>
            <a:normAutofit/>
          </a:bodyPr>
          <a:lstStyle/>
          <a:p>
            <a:r>
              <a:rPr lang="en-US" dirty="0"/>
              <a:t>Virtualization is the process of converting a physical IT resource into a virtual IT resource.</a:t>
            </a:r>
          </a:p>
          <a:p>
            <a:r>
              <a:rPr lang="en-US" dirty="0"/>
              <a:t>Most types of IT resources can be virtualized, including:</a:t>
            </a:r>
          </a:p>
          <a:p>
            <a:pPr lvl="1"/>
            <a:r>
              <a:rPr lang="en-US" dirty="0"/>
              <a:t>Servers – A physical server can be abstracted into a virtual server.</a:t>
            </a:r>
          </a:p>
          <a:p>
            <a:pPr lvl="1"/>
            <a:r>
              <a:rPr lang="en-US" dirty="0"/>
              <a:t>Storage – A physical storage device can be abstracted into a virtual storage device or a virtual disk.</a:t>
            </a:r>
          </a:p>
          <a:p>
            <a:pPr lvl="1"/>
            <a:r>
              <a:rPr lang="en-US" dirty="0"/>
              <a:t>Network – Physical routers and switches can be abstracted into logical network fabrics, such as VLANs.</a:t>
            </a:r>
          </a:p>
          <a:p>
            <a:pPr lvl="1"/>
            <a:r>
              <a:rPr lang="en-US" dirty="0"/>
              <a:t>Power – A physical UPS and power distribution units can be abstracted into what are commonly referred to as virtual UPSs.</a:t>
            </a:r>
          </a:p>
        </p:txBody>
      </p:sp>
    </p:spTree>
    <p:extLst>
      <p:ext uri="{BB962C8B-B14F-4D97-AF65-F5344CB8AC3E}">
        <p14:creationId xmlns:p14="http://schemas.microsoft.com/office/powerpoint/2010/main" val="187481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7661-FE44-4CAA-9A24-43AF1C8568F8}"/>
              </a:ext>
            </a:extLst>
          </p:cNvPr>
          <p:cNvSpPr>
            <a:spLocks noGrp="1"/>
          </p:cNvSpPr>
          <p:nvPr>
            <p:ph type="title"/>
          </p:nvPr>
        </p:nvSpPr>
        <p:spPr/>
        <p:txBody>
          <a:bodyPr>
            <a:normAutofit fontScale="90000"/>
          </a:bodyPr>
          <a:lstStyle/>
          <a:p>
            <a:pPr algn="ctr"/>
            <a:r>
              <a:rPr lang="en-US" dirty="0"/>
              <a:t>5.3. Virtualization Technology</a:t>
            </a:r>
          </a:p>
        </p:txBody>
      </p:sp>
      <p:sp>
        <p:nvSpPr>
          <p:cNvPr id="3" name="Content Placeholder 2">
            <a:extLst>
              <a:ext uri="{FF2B5EF4-FFF2-40B4-BE49-F238E27FC236}">
                <a16:creationId xmlns:a16="http://schemas.microsoft.com/office/drawing/2014/main" id="{9B705732-DDC9-4C5A-AC85-9B49F708252C}"/>
              </a:ext>
            </a:extLst>
          </p:cNvPr>
          <p:cNvSpPr>
            <a:spLocks noGrp="1"/>
          </p:cNvSpPr>
          <p:nvPr>
            <p:ph idx="1"/>
          </p:nvPr>
        </p:nvSpPr>
        <p:spPr/>
        <p:txBody>
          <a:bodyPr>
            <a:normAutofit/>
          </a:bodyPr>
          <a:lstStyle/>
          <a:p>
            <a:r>
              <a:rPr lang="en-US" dirty="0"/>
              <a:t>The first step in creating a new virtual server through virtualization software is the allocation of physical IT resources</a:t>
            </a:r>
          </a:p>
          <a:p>
            <a:pPr lvl="1"/>
            <a:r>
              <a:rPr lang="en-US" dirty="0"/>
              <a:t>Then the installation of an operating system follows</a:t>
            </a:r>
          </a:p>
          <a:p>
            <a:r>
              <a:rPr lang="en-US" dirty="0"/>
              <a:t> Virtual servers use their own guest operating systems, which are independent of the operating system in which they were created</a:t>
            </a:r>
          </a:p>
          <a:p>
            <a:r>
              <a:rPr lang="en-US" dirty="0"/>
              <a:t>Both the guest operating system and the application software running on the virtual server are unaware of the virtualization process</a:t>
            </a:r>
          </a:p>
          <a:p>
            <a:pPr lvl="1"/>
            <a:r>
              <a:rPr lang="en-US" dirty="0"/>
              <a:t>virtualized IT resources are installed and executed as if they were running on a separate physical server.</a:t>
            </a:r>
          </a:p>
        </p:txBody>
      </p:sp>
    </p:spTree>
    <p:extLst>
      <p:ext uri="{BB962C8B-B14F-4D97-AF65-F5344CB8AC3E}">
        <p14:creationId xmlns:p14="http://schemas.microsoft.com/office/powerpoint/2010/main" val="236903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7661-FE44-4CAA-9A24-43AF1C8568F8}"/>
              </a:ext>
            </a:extLst>
          </p:cNvPr>
          <p:cNvSpPr>
            <a:spLocks noGrp="1"/>
          </p:cNvSpPr>
          <p:nvPr>
            <p:ph type="title"/>
          </p:nvPr>
        </p:nvSpPr>
        <p:spPr/>
        <p:txBody>
          <a:bodyPr>
            <a:normAutofit fontScale="90000"/>
          </a:bodyPr>
          <a:lstStyle/>
          <a:p>
            <a:pPr algn="ctr"/>
            <a:r>
              <a:rPr lang="en-US" dirty="0"/>
              <a:t>5.3. Virtualization Technology</a:t>
            </a:r>
          </a:p>
        </p:txBody>
      </p:sp>
      <p:sp>
        <p:nvSpPr>
          <p:cNvPr id="3" name="Content Placeholder 2">
            <a:extLst>
              <a:ext uri="{FF2B5EF4-FFF2-40B4-BE49-F238E27FC236}">
                <a16:creationId xmlns:a16="http://schemas.microsoft.com/office/drawing/2014/main" id="{9B705732-DDC9-4C5A-AC85-9B49F708252C}"/>
              </a:ext>
            </a:extLst>
          </p:cNvPr>
          <p:cNvSpPr>
            <a:spLocks noGrp="1"/>
          </p:cNvSpPr>
          <p:nvPr>
            <p:ph idx="1"/>
          </p:nvPr>
        </p:nvSpPr>
        <p:spPr/>
        <p:txBody>
          <a:bodyPr>
            <a:normAutofit/>
          </a:bodyPr>
          <a:lstStyle/>
          <a:p>
            <a:r>
              <a:rPr lang="en-US" dirty="0"/>
              <a:t>Guest operating systems run seamlessly on the VM</a:t>
            </a:r>
          </a:p>
          <a:p>
            <a:r>
              <a:rPr lang="en-US" dirty="0"/>
              <a:t>Virtualization software runs on the physical server or </a:t>
            </a:r>
            <a:r>
              <a:rPr lang="en-US" b="1" dirty="0"/>
              <a:t>host</a:t>
            </a:r>
          </a:p>
          <a:p>
            <a:r>
              <a:rPr lang="en-US" dirty="0"/>
              <a:t>Virtualization software is called Virtual Machine Monitor or Hypervisor</a:t>
            </a:r>
          </a:p>
          <a:p>
            <a:pPr lvl="1"/>
            <a:r>
              <a:rPr lang="en-US" dirty="0" err="1"/>
              <a:t>Virtualbox</a:t>
            </a:r>
            <a:r>
              <a:rPr lang="en-US" dirty="0"/>
              <a:t> (Oracle)</a:t>
            </a:r>
          </a:p>
          <a:p>
            <a:pPr lvl="1"/>
            <a:r>
              <a:rPr lang="en-US" dirty="0"/>
              <a:t>Hyper-V (Microsoft) </a:t>
            </a:r>
          </a:p>
          <a:p>
            <a:pPr lvl="1"/>
            <a:r>
              <a:rPr lang="en-US" dirty="0"/>
              <a:t>ESX/</a:t>
            </a:r>
            <a:r>
              <a:rPr lang="en-US" dirty="0" err="1"/>
              <a:t>ESXi</a:t>
            </a:r>
            <a:r>
              <a:rPr lang="en-US" dirty="0"/>
              <a:t> (</a:t>
            </a:r>
            <a:r>
              <a:rPr lang="en-US" dirty="0" err="1"/>
              <a:t>Vmware</a:t>
            </a:r>
            <a:r>
              <a:rPr lang="en-US" dirty="0"/>
              <a:t>)</a:t>
            </a:r>
          </a:p>
          <a:p>
            <a:pPr lvl="1"/>
            <a:r>
              <a:rPr lang="en-US" dirty="0"/>
              <a:t>KVM (Linux)</a:t>
            </a:r>
          </a:p>
        </p:txBody>
      </p:sp>
    </p:spTree>
    <p:extLst>
      <p:ext uri="{BB962C8B-B14F-4D97-AF65-F5344CB8AC3E}">
        <p14:creationId xmlns:p14="http://schemas.microsoft.com/office/powerpoint/2010/main" val="814828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7661-FE44-4CAA-9A24-43AF1C8568F8}"/>
              </a:ext>
            </a:extLst>
          </p:cNvPr>
          <p:cNvSpPr>
            <a:spLocks noGrp="1"/>
          </p:cNvSpPr>
          <p:nvPr>
            <p:ph type="title"/>
          </p:nvPr>
        </p:nvSpPr>
        <p:spPr>
          <a:xfrm>
            <a:off x="689811" y="333795"/>
            <a:ext cx="10764252" cy="498032"/>
          </a:xfrm>
        </p:spPr>
        <p:txBody>
          <a:bodyPr>
            <a:normAutofit fontScale="90000"/>
          </a:bodyPr>
          <a:lstStyle/>
          <a:p>
            <a:pPr algn="ctr"/>
            <a:r>
              <a:rPr lang="en-US" dirty="0"/>
              <a:t>5.3. Virtualization Technology – HW Independence</a:t>
            </a:r>
          </a:p>
        </p:txBody>
      </p:sp>
      <p:sp>
        <p:nvSpPr>
          <p:cNvPr id="3" name="Content Placeholder 2">
            <a:extLst>
              <a:ext uri="{FF2B5EF4-FFF2-40B4-BE49-F238E27FC236}">
                <a16:creationId xmlns:a16="http://schemas.microsoft.com/office/drawing/2014/main" id="{9B705732-DDC9-4C5A-AC85-9B49F708252C}"/>
              </a:ext>
            </a:extLst>
          </p:cNvPr>
          <p:cNvSpPr>
            <a:spLocks noGrp="1"/>
          </p:cNvSpPr>
          <p:nvPr>
            <p:ph idx="1"/>
          </p:nvPr>
        </p:nvSpPr>
        <p:spPr>
          <a:xfrm>
            <a:off x="259492" y="1075039"/>
            <a:ext cx="11652421" cy="5449166"/>
          </a:xfrm>
        </p:spPr>
        <p:txBody>
          <a:bodyPr>
            <a:normAutofit/>
          </a:bodyPr>
          <a:lstStyle/>
          <a:p>
            <a:r>
              <a:rPr lang="en-US" dirty="0"/>
              <a:t>Hardware-software dependencies can arise with OS/application software configurations in a unique IT hardware platform</a:t>
            </a:r>
          </a:p>
          <a:p>
            <a:r>
              <a:rPr lang="en-US" dirty="0"/>
              <a:t>In a non-virtualized environment, the operating system is configured for specific hardware models </a:t>
            </a:r>
          </a:p>
          <a:p>
            <a:pPr lvl="1"/>
            <a:r>
              <a:rPr lang="en-US" dirty="0"/>
              <a:t>requires reconfiguration if these IT resources need to be modified</a:t>
            </a:r>
          </a:p>
          <a:p>
            <a:r>
              <a:rPr lang="en-US" dirty="0"/>
              <a:t>Virtualization is a conversion process that translates unique IT hardware into emulated and standardized software-based copies</a:t>
            </a:r>
          </a:p>
          <a:p>
            <a:pPr lvl="1"/>
            <a:r>
              <a:rPr lang="en-US" dirty="0"/>
              <a:t>hardware independence</a:t>
            </a:r>
          </a:p>
          <a:p>
            <a:pPr lvl="1"/>
            <a:r>
              <a:rPr lang="en-US" dirty="0"/>
              <a:t>virtual servers can easily be moved to another virtualization host automatically</a:t>
            </a:r>
          </a:p>
          <a:p>
            <a:pPr lvl="1"/>
            <a:r>
              <a:rPr lang="en-US" dirty="0"/>
              <a:t>multiple hardware-software incompatibility issues are resolved</a:t>
            </a:r>
          </a:p>
        </p:txBody>
      </p:sp>
    </p:spTree>
    <p:extLst>
      <p:ext uri="{BB962C8B-B14F-4D97-AF65-F5344CB8AC3E}">
        <p14:creationId xmlns:p14="http://schemas.microsoft.com/office/powerpoint/2010/main" val="335834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7661-FE44-4CAA-9A24-43AF1C8568F8}"/>
              </a:ext>
            </a:extLst>
          </p:cNvPr>
          <p:cNvSpPr>
            <a:spLocks noGrp="1"/>
          </p:cNvSpPr>
          <p:nvPr>
            <p:ph type="title"/>
          </p:nvPr>
        </p:nvSpPr>
        <p:spPr>
          <a:xfrm>
            <a:off x="689811" y="333795"/>
            <a:ext cx="10764252" cy="498032"/>
          </a:xfrm>
        </p:spPr>
        <p:txBody>
          <a:bodyPr>
            <a:normAutofit fontScale="90000"/>
          </a:bodyPr>
          <a:lstStyle/>
          <a:p>
            <a:pPr algn="ctr"/>
            <a:r>
              <a:rPr lang="en-US" dirty="0"/>
              <a:t>5.3. Virtualization Technology – Consolidation</a:t>
            </a:r>
          </a:p>
        </p:txBody>
      </p:sp>
      <p:sp>
        <p:nvSpPr>
          <p:cNvPr id="3" name="Content Placeholder 2">
            <a:extLst>
              <a:ext uri="{FF2B5EF4-FFF2-40B4-BE49-F238E27FC236}">
                <a16:creationId xmlns:a16="http://schemas.microsoft.com/office/drawing/2014/main" id="{9B705732-DDC9-4C5A-AC85-9B49F708252C}"/>
              </a:ext>
            </a:extLst>
          </p:cNvPr>
          <p:cNvSpPr>
            <a:spLocks noGrp="1"/>
          </p:cNvSpPr>
          <p:nvPr>
            <p:ph idx="1"/>
          </p:nvPr>
        </p:nvSpPr>
        <p:spPr/>
        <p:txBody>
          <a:bodyPr>
            <a:normAutofit/>
          </a:bodyPr>
          <a:lstStyle/>
          <a:p>
            <a:r>
              <a:rPr lang="en-US" dirty="0"/>
              <a:t>Server consolidation</a:t>
            </a:r>
          </a:p>
          <a:p>
            <a:pPr lvl="1"/>
            <a:r>
              <a:rPr lang="en-US" dirty="0"/>
              <a:t>virtualization software allows multiple virtual servers to be simultaneously created in the same virtualization host</a:t>
            </a:r>
          </a:p>
          <a:p>
            <a:pPr lvl="1"/>
            <a:r>
              <a:rPr lang="en-US" dirty="0"/>
              <a:t>Virtualization technology enables different virtual servers to share one physical server</a:t>
            </a:r>
          </a:p>
          <a:p>
            <a:pPr lvl="1"/>
            <a:r>
              <a:rPr lang="en-US" dirty="0"/>
              <a:t>different virtual servers can run different guest operating systems on the same host</a:t>
            </a:r>
          </a:p>
          <a:p>
            <a:r>
              <a:rPr lang="en-US" dirty="0"/>
              <a:t>This fundamental capability directly supports common cloud features, such as on-demand usage, resource pooling, elasticity, scalability, and resiliency</a:t>
            </a:r>
          </a:p>
          <a:p>
            <a:endParaRPr lang="en-US" dirty="0"/>
          </a:p>
        </p:txBody>
      </p:sp>
    </p:spTree>
    <p:extLst>
      <p:ext uri="{BB962C8B-B14F-4D97-AF65-F5344CB8AC3E}">
        <p14:creationId xmlns:p14="http://schemas.microsoft.com/office/powerpoint/2010/main" val="2794713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71DB-1549-4B84-8BF5-2FCEDF4D79AA}"/>
              </a:ext>
            </a:extLst>
          </p:cNvPr>
          <p:cNvSpPr>
            <a:spLocks noGrp="1"/>
          </p:cNvSpPr>
          <p:nvPr>
            <p:ph type="title"/>
          </p:nvPr>
        </p:nvSpPr>
        <p:spPr>
          <a:xfrm>
            <a:off x="709863" y="333795"/>
            <a:ext cx="10744200" cy="498032"/>
          </a:xfrm>
        </p:spPr>
        <p:txBody>
          <a:bodyPr>
            <a:normAutofit fontScale="90000"/>
          </a:bodyPr>
          <a:lstStyle/>
          <a:p>
            <a:pPr algn="ctr"/>
            <a:r>
              <a:rPr lang="en-US" dirty="0"/>
              <a:t>5.1. Internet Service Providers</a:t>
            </a:r>
          </a:p>
        </p:txBody>
      </p:sp>
      <p:sp>
        <p:nvSpPr>
          <p:cNvPr id="3" name="Content Placeholder 2">
            <a:extLst>
              <a:ext uri="{FF2B5EF4-FFF2-40B4-BE49-F238E27FC236}">
                <a16:creationId xmlns:a16="http://schemas.microsoft.com/office/drawing/2014/main" id="{B176DCD3-6EF7-4984-9BBB-B16476D649DD}"/>
              </a:ext>
            </a:extLst>
          </p:cNvPr>
          <p:cNvSpPr>
            <a:spLocks noGrp="1"/>
          </p:cNvSpPr>
          <p:nvPr>
            <p:ph idx="1"/>
          </p:nvPr>
        </p:nvSpPr>
        <p:spPr>
          <a:xfrm>
            <a:off x="259493" y="1075039"/>
            <a:ext cx="7080038" cy="5115693"/>
          </a:xfrm>
        </p:spPr>
        <p:txBody>
          <a:bodyPr>
            <a:normAutofit fontScale="85000" lnSpcReduction="20000"/>
          </a:bodyPr>
          <a:lstStyle/>
          <a:p>
            <a:r>
              <a:rPr lang="en-US" dirty="0"/>
              <a:t>ISPs provides the Internet’s largest backbone of interconnectivity via core routers</a:t>
            </a:r>
          </a:p>
          <a:p>
            <a:r>
              <a:rPr lang="en-US" dirty="0"/>
              <a:t>The concept of the Internet was based on a decentralized provisioning and management model</a:t>
            </a:r>
          </a:p>
          <a:p>
            <a:r>
              <a:rPr lang="en-US" dirty="0"/>
              <a:t>ISPs can freely deploy, operate, and manage their networks in addition to selecting partner ISPs for interconnection</a:t>
            </a:r>
          </a:p>
          <a:p>
            <a:r>
              <a:rPr lang="en-US" dirty="0"/>
              <a:t>No centralized entity comprehensively governs the Internet, although bodies like the Internet Corporation for Assigned Names and Numbers (ICANN) supervise and coordinate Internet communications</a:t>
            </a:r>
          </a:p>
        </p:txBody>
      </p:sp>
      <p:sp>
        <p:nvSpPr>
          <p:cNvPr id="4" name="Footer Placeholder 1">
            <a:extLst>
              <a:ext uri="{FF2B5EF4-FFF2-40B4-BE49-F238E27FC236}">
                <a16:creationId xmlns:a16="http://schemas.microsoft.com/office/drawing/2014/main" id="{1DB46515-57EC-4084-98D5-92F8B6621A7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52258" name="Picture 2">
            <a:extLst>
              <a:ext uri="{FF2B5EF4-FFF2-40B4-BE49-F238E27FC236}">
                <a16:creationId xmlns:a16="http://schemas.microsoft.com/office/drawing/2014/main" id="{AF8D4F3D-3E18-4AB7-94D6-1AFF9B080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530" y="998601"/>
            <a:ext cx="4472423" cy="5268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2259" name="Text Box 3">
            <a:extLst>
              <a:ext uri="{FF2B5EF4-FFF2-40B4-BE49-F238E27FC236}">
                <a16:creationId xmlns:a16="http://schemas.microsoft.com/office/drawing/2014/main" id="{F9DCB340-CE46-4FFC-818C-D47508BAE927}"/>
              </a:ext>
            </a:extLst>
          </p:cNvPr>
          <p:cNvSpPr txBox="1">
            <a:spLocks noChangeArrowheads="1"/>
          </p:cNvSpPr>
          <p:nvPr/>
        </p:nvSpPr>
        <p:spPr bwMode="auto">
          <a:xfrm>
            <a:off x="2616258" y="6174773"/>
            <a:ext cx="6580519"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5.1 Messages travel over dynamic network routes in this ISP internetworking configuration.</a:t>
            </a:r>
          </a:p>
        </p:txBody>
      </p:sp>
    </p:spTree>
    <p:extLst>
      <p:ext uri="{BB962C8B-B14F-4D97-AF65-F5344CB8AC3E}">
        <p14:creationId xmlns:p14="http://schemas.microsoft.com/office/powerpoint/2010/main" val="3838011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7661-FE44-4CAA-9A24-43AF1C8568F8}"/>
              </a:ext>
            </a:extLst>
          </p:cNvPr>
          <p:cNvSpPr>
            <a:spLocks noGrp="1"/>
          </p:cNvSpPr>
          <p:nvPr>
            <p:ph type="title"/>
          </p:nvPr>
        </p:nvSpPr>
        <p:spPr>
          <a:xfrm>
            <a:off x="689811" y="333795"/>
            <a:ext cx="10764252" cy="498032"/>
          </a:xfrm>
        </p:spPr>
        <p:txBody>
          <a:bodyPr>
            <a:normAutofit fontScale="90000"/>
          </a:bodyPr>
          <a:lstStyle/>
          <a:p>
            <a:pPr algn="ctr"/>
            <a:r>
              <a:rPr lang="en-US" dirty="0"/>
              <a:t>5.3. Virtualization Technology – Replication</a:t>
            </a:r>
          </a:p>
        </p:txBody>
      </p:sp>
      <p:sp>
        <p:nvSpPr>
          <p:cNvPr id="3" name="Content Placeholder 2">
            <a:extLst>
              <a:ext uri="{FF2B5EF4-FFF2-40B4-BE49-F238E27FC236}">
                <a16:creationId xmlns:a16="http://schemas.microsoft.com/office/drawing/2014/main" id="{9B705732-DDC9-4C5A-AC85-9B49F708252C}"/>
              </a:ext>
            </a:extLst>
          </p:cNvPr>
          <p:cNvSpPr>
            <a:spLocks noGrp="1"/>
          </p:cNvSpPr>
          <p:nvPr>
            <p:ph idx="1"/>
          </p:nvPr>
        </p:nvSpPr>
        <p:spPr>
          <a:xfrm>
            <a:off x="259492" y="1075039"/>
            <a:ext cx="11652421" cy="5630561"/>
          </a:xfrm>
        </p:spPr>
        <p:txBody>
          <a:bodyPr>
            <a:normAutofit/>
          </a:bodyPr>
          <a:lstStyle/>
          <a:p>
            <a:r>
              <a:rPr lang="en-US" dirty="0"/>
              <a:t>Virtual servers are created as virtual disk images that contain binary file copies of hard disk content</a:t>
            </a:r>
          </a:p>
          <a:p>
            <a:r>
              <a:rPr lang="en-US" dirty="0"/>
              <a:t>These virtual disk images are accessible to the host’s operating system, meaning simple file operations (copy, move, paste) can be used to replicate, migrate, and back up the virtual server</a:t>
            </a:r>
          </a:p>
          <a:p>
            <a:r>
              <a:rPr lang="en-US" dirty="0"/>
              <a:t>This ease of manipulation and replication of virtualization enables</a:t>
            </a:r>
          </a:p>
          <a:p>
            <a:pPr lvl="1"/>
            <a:r>
              <a:rPr lang="en-US" dirty="0"/>
              <a:t>The creation of standardized virtual machine images commonly configured</a:t>
            </a:r>
          </a:p>
          <a:p>
            <a:pPr lvl="1"/>
            <a:r>
              <a:rPr lang="en-US" dirty="0"/>
              <a:t>Increased agility in the migration and deployment of new instances</a:t>
            </a:r>
          </a:p>
          <a:p>
            <a:pPr lvl="1"/>
            <a:r>
              <a:rPr lang="en-US" dirty="0"/>
              <a:t>The ability to roll back (snapshots)</a:t>
            </a:r>
          </a:p>
          <a:p>
            <a:pPr lvl="1"/>
            <a:r>
              <a:rPr lang="en-US"/>
              <a:t>The support of business continuity with efficient backup and restoration procedures</a:t>
            </a:r>
            <a:endParaRPr lang="en-US" dirty="0"/>
          </a:p>
        </p:txBody>
      </p:sp>
    </p:spTree>
    <p:extLst>
      <p:ext uri="{BB962C8B-B14F-4D97-AF65-F5344CB8AC3E}">
        <p14:creationId xmlns:p14="http://schemas.microsoft.com/office/powerpoint/2010/main" val="105334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435B-467D-46F8-985B-B4B0AB315A2C}"/>
              </a:ext>
            </a:extLst>
          </p:cNvPr>
          <p:cNvSpPr>
            <a:spLocks noGrp="1"/>
          </p:cNvSpPr>
          <p:nvPr>
            <p:ph type="title"/>
          </p:nvPr>
        </p:nvSpPr>
        <p:spPr/>
        <p:txBody>
          <a:bodyPr>
            <a:normAutofit fontScale="90000"/>
          </a:bodyPr>
          <a:lstStyle/>
          <a:p>
            <a:r>
              <a:rPr lang="en-US" dirty="0"/>
              <a:t>5.3. Virtualization Technology – OS-Based</a:t>
            </a:r>
          </a:p>
        </p:txBody>
      </p:sp>
      <p:sp>
        <p:nvSpPr>
          <p:cNvPr id="3" name="Content Placeholder 2">
            <a:extLst>
              <a:ext uri="{FF2B5EF4-FFF2-40B4-BE49-F238E27FC236}">
                <a16:creationId xmlns:a16="http://schemas.microsoft.com/office/drawing/2014/main" id="{997D9799-8C59-4BD4-8FF8-814E68B48A89}"/>
              </a:ext>
            </a:extLst>
          </p:cNvPr>
          <p:cNvSpPr>
            <a:spLocks noGrp="1"/>
          </p:cNvSpPr>
          <p:nvPr>
            <p:ph idx="1"/>
          </p:nvPr>
        </p:nvSpPr>
        <p:spPr>
          <a:xfrm>
            <a:off x="259492" y="1075039"/>
            <a:ext cx="11932507" cy="5115693"/>
          </a:xfrm>
        </p:spPr>
        <p:txBody>
          <a:bodyPr>
            <a:normAutofit/>
          </a:bodyPr>
          <a:lstStyle/>
          <a:p>
            <a:r>
              <a:rPr lang="en-US" dirty="0"/>
              <a:t>Operating system-based virtualization is the installation of virtualization software in a pre-existing operating system, which is called the host operating system </a:t>
            </a:r>
          </a:p>
          <a:p>
            <a:r>
              <a:rPr lang="en-US" dirty="0"/>
              <a:t>Since the host operating system can provide hardware devices with the necessary support, OS virtualization can rectify hardware compatibility issues even if the hardware driver is not available to the virtualization software.</a:t>
            </a:r>
          </a:p>
          <a:p>
            <a:r>
              <a:rPr lang="en-US" dirty="0"/>
              <a:t>Hardware independence that is enabled by virtualization allows hardware IT resources to be more flexibly used</a:t>
            </a:r>
          </a:p>
        </p:txBody>
      </p:sp>
      <p:sp>
        <p:nvSpPr>
          <p:cNvPr id="4" name="Footer Placeholder 1">
            <a:extLst>
              <a:ext uri="{FF2B5EF4-FFF2-40B4-BE49-F238E27FC236}">
                <a16:creationId xmlns:a16="http://schemas.microsoft.com/office/drawing/2014/main" id="{C9D3E6AF-2D58-4E97-B5B3-5308CF745A5D}"/>
              </a:ext>
            </a:extLst>
          </p:cNvPr>
          <p:cNvSpPr>
            <a:spLocks noGrp="1"/>
          </p:cNvSpPr>
          <p:nvPr>
            <p:ph type="ftr" sz="quarter" idx="11"/>
          </p:nvPr>
        </p:nvSpPr>
        <p:spPr/>
        <p:txBody>
          <a:bodyPr/>
          <a:lstStyle/>
          <a:p>
            <a:r>
              <a:rPr lang="en-US" altLang="en-US" dirty="0"/>
              <a:t>From </a:t>
            </a:r>
            <a:r>
              <a:rPr lang="en-US" altLang="en-US" i="1" dirty="0"/>
              <a:t>Cloud Computing</a:t>
            </a:r>
            <a:r>
              <a:rPr lang="en-US" altLang="en-US" dirty="0"/>
              <a:t> by Thomas </a:t>
            </a:r>
            <a:r>
              <a:rPr lang="en-US" altLang="en-US" dirty="0" err="1"/>
              <a:t>Erl</a:t>
            </a:r>
            <a:r>
              <a:rPr lang="en-US" altLang="en-US" dirty="0"/>
              <a:t>, </a:t>
            </a:r>
            <a:r>
              <a:rPr lang="en-US" altLang="en-US" dirty="0" err="1"/>
              <a:t>Zaigham</a:t>
            </a:r>
            <a:r>
              <a:rPr lang="en-US" altLang="en-US" dirty="0"/>
              <a:t> Mahmood, and Ricardo </a:t>
            </a:r>
            <a:r>
              <a:rPr lang="en-US" altLang="en-US" dirty="0" err="1"/>
              <a:t>Puttini</a:t>
            </a:r>
            <a:endParaRPr lang="en-US" altLang="en-US" dirty="0"/>
          </a:p>
          <a:p>
            <a:r>
              <a:rPr lang="en-US" altLang="en-US" dirty="0"/>
              <a:t>(ISBN: 0133387526) Copyright © 2013 </a:t>
            </a:r>
            <a:r>
              <a:rPr lang="en-US" altLang="en-US" dirty="0" err="1"/>
              <a:t>Arcitura</a:t>
            </a:r>
            <a:r>
              <a:rPr lang="en-US" altLang="en-US" dirty="0"/>
              <a:t>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435B-467D-46F8-985B-B4B0AB315A2C}"/>
              </a:ext>
            </a:extLst>
          </p:cNvPr>
          <p:cNvSpPr>
            <a:spLocks noGrp="1"/>
          </p:cNvSpPr>
          <p:nvPr>
            <p:ph type="title"/>
          </p:nvPr>
        </p:nvSpPr>
        <p:spPr/>
        <p:txBody>
          <a:bodyPr>
            <a:normAutofit fontScale="90000"/>
          </a:bodyPr>
          <a:lstStyle/>
          <a:p>
            <a:r>
              <a:rPr lang="en-US" dirty="0"/>
              <a:t>5.3. Virtualization Technology – OS-Based</a:t>
            </a:r>
          </a:p>
        </p:txBody>
      </p:sp>
      <p:sp>
        <p:nvSpPr>
          <p:cNvPr id="3" name="Content Placeholder 2">
            <a:extLst>
              <a:ext uri="{FF2B5EF4-FFF2-40B4-BE49-F238E27FC236}">
                <a16:creationId xmlns:a16="http://schemas.microsoft.com/office/drawing/2014/main" id="{997D9799-8C59-4BD4-8FF8-814E68B48A89}"/>
              </a:ext>
            </a:extLst>
          </p:cNvPr>
          <p:cNvSpPr>
            <a:spLocks noGrp="1"/>
          </p:cNvSpPr>
          <p:nvPr>
            <p:ph idx="1"/>
          </p:nvPr>
        </p:nvSpPr>
        <p:spPr>
          <a:xfrm>
            <a:off x="259492" y="1075039"/>
            <a:ext cx="11932507" cy="5115693"/>
          </a:xfrm>
        </p:spPr>
        <p:txBody>
          <a:bodyPr>
            <a:normAutofit/>
          </a:bodyPr>
          <a:lstStyle/>
          <a:p>
            <a:r>
              <a:rPr lang="en-US" dirty="0"/>
              <a:t>Operating system-based virtualization can introduce demands and issues related to performance overhead such as:</a:t>
            </a:r>
          </a:p>
          <a:p>
            <a:pPr lvl="1"/>
            <a:r>
              <a:rPr lang="en-US" dirty="0"/>
              <a:t>The host operating system consumes CPU, memory, and other hardware IT resources</a:t>
            </a:r>
          </a:p>
          <a:p>
            <a:pPr lvl="1"/>
            <a:r>
              <a:rPr lang="en-US" dirty="0"/>
              <a:t>Hardware-related calls from guest operating systems need to traverse several layers to and from the hardware, which decreases overall performance</a:t>
            </a:r>
          </a:p>
          <a:p>
            <a:pPr lvl="1"/>
            <a:r>
              <a:rPr lang="en-US" dirty="0"/>
              <a:t>Licenses are usually required for host operating systems, in addition to individual licenses for each of their guest operating systems.</a:t>
            </a:r>
          </a:p>
        </p:txBody>
      </p:sp>
      <p:sp>
        <p:nvSpPr>
          <p:cNvPr id="4" name="Footer Placeholder 1">
            <a:extLst>
              <a:ext uri="{FF2B5EF4-FFF2-40B4-BE49-F238E27FC236}">
                <a16:creationId xmlns:a16="http://schemas.microsoft.com/office/drawing/2014/main" id="{C9D3E6AF-2D58-4E97-B5B3-5308CF745A5D}"/>
              </a:ext>
            </a:extLst>
          </p:cNvPr>
          <p:cNvSpPr>
            <a:spLocks noGrp="1"/>
          </p:cNvSpPr>
          <p:nvPr>
            <p:ph type="ftr" sz="quarter" idx="11"/>
          </p:nvPr>
        </p:nvSpPr>
        <p:spPr/>
        <p:txBody>
          <a:bodyPr/>
          <a:lstStyle/>
          <a:p>
            <a:r>
              <a:rPr lang="en-US" altLang="en-US" dirty="0"/>
              <a:t>From </a:t>
            </a:r>
            <a:r>
              <a:rPr lang="en-US" altLang="en-US" i="1" dirty="0"/>
              <a:t>Cloud Computing</a:t>
            </a:r>
            <a:r>
              <a:rPr lang="en-US" altLang="en-US" dirty="0"/>
              <a:t> by Thomas </a:t>
            </a:r>
            <a:r>
              <a:rPr lang="en-US" altLang="en-US" dirty="0" err="1"/>
              <a:t>Erl</a:t>
            </a:r>
            <a:r>
              <a:rPr lang="en-US" altLang="en-US" dirty="0"/>
              <a:t>, </a:t>
            </a:r>
            <a:r>
              <a:rPr lang="en-US" altLang="en-US" dirty="0" err="1"/>
              <a:t>Zaigham</a:t>
            </a:r>
            <a:r>
              <a:rPr lang="en-US" altLang="en-US" dirty="0"/>
              <a:t> Mahmood, and Ricardo </a:t>
            </a:r>
            <a:r>
              <a:rPr lang="en-US" altLang="en-US" dirty="0" err="1"/>
              <a:t>Puttini</a:t>
            </a:r>
            <a:endParaRPr lang="en-US" altLang="en-US" dirty="0"/>
          </a:p>
          <a:p>
            <a:r>
              <a:rPr lang="en-US" altLang="en-US" dirty="0"/>
              <a:t>(ISBN: 0133387526) Copyright © 2013 </a:t>
            </a:r>
            <a:r>
              <a:rPr lang="en-US" altLang="en-US" dirty="0" err="1"/>
              <a:t>Arcitura</a:t>
            </a:r>
            <a:r>
              <a:rPr lang="en-US" altLang="en-US" dirty="0"/>
              <a:t> Education, Inc. All rights reserved.</a:t>
            </a:r>
          </a:p>
        </p:txBody>
      </p:sp>
    </p:spTree>
    <p:extLst>
      <p:ext uri="{BB962C8B-B14F-4D97-AF65-F5344CB8AC3E}">
        <p14:creationId xmlns:p14="http://schemas.microsoft.com/office/powerpoint/2010/main" val="3285407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435B-467D-46F8-985B-B4B0AB315A2C}"/>
              </a:ext>
            </a:extLst>
          </p:cNvPr>
          <p:cNvSpPr>
            <a:spLocks noGrp="1"/>
          </p:cNvSpPr>
          <p:nvPr>
            <p:ph type="title"/>
          </p:nvPr>
        </p:nvSpPr>
        <p:spPr/>
        <p:txBody>
          <a:bodyPr>
            <a:normAutofit fontScale="90000"/>
          </a:bodyPr>
          <a:lstStyle/>
          <a:p>
            <a:r>
              <a:rPr lang="en-US" dirty="0"/>
              <a:t>5.3. Virtualization Technology – OS-Based</a:t>
            </a:r>
          </a:p>
        </p:txBody>
      </p:sp>
      <p:sp>
        <p:nvSpPr>
          <p:cNvPr id="3" name="Content Placeholder 2">
            <a:extLst>
              <a:ext uri="{FF2B5EF4-FFF2-40B4-BE49-F238E27FC236}">
                <a16:creationId xmlns:a16="http://schemas.microsoft.com/office/drawing/2014/main" id="{997D9799-8C59-4BD4-8FF8-814E68B48A89}"/>
              </a:ext>
            </a:extLst>
          </p:cNvPr>
          <p:cNvSpPr>
            <a:spLocks noGrp="1"/>
          </p:cNvSpPr>
          <p:nvPr>
            <p:ph idx="1"/>
          </p:nvPr>
        </p:nvSpPr>
        <p:spPr>
          <a:xfrm>
            <a:off x="259493" y="1075039"/>
            <a:ext cx="7247762" cy="5115693"/>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ill Sans MT" panose="020B0502020104020203"/>
                <a:ea typeface="+mn-ea"/>
                <a:cs typeface="+mn-cs"/>
              </a:rPr>
              <a:t>A concern with OS-based virtualization is the processing overhead required to run the virtualization software and host operating systems</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ill Sans MT" panose="020B0502020104020203"/>
                <a:ea typeface="+mn-ea"/>
                <a:cs typeface="+mn-cs"/>
              </a:rPr>
              <a:t>Implementing a virtualization layer will negatively affect overall system performance</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ill Sans MT" panose="020B0502020104020203"/>
                <a:ea typeface="+mn-ea"/>
                <a:cs typeface="+mn-cs"/>
              </a:rPr>
              <a:t>Estimating, monitoring, and managing the resulting impact can be challenging because it requires expertise in system workloads, software and hardware environments, and sophisticated monitoring tools</a:t>
            </a:r>
          </a:p>
          <a:p>
            <a:endParaRPr lang="en-US" dirty="0"/>
          </a:p>
        </p:txBody>
      </p:sp>
      <p:sp>
        <p:nvSpPr>
          <p:cNvPr id="4" name="Footer Placeholder 1">
            <a:extLst>
              <a:ext uri="{FF2B5EF4-FFF2-40B4-BE49-F238E27FC236}">
                <a16:creationId xmlns:a16="http://schemas.microsoft.com/office/drawing/2014/main" id="{C9D3E6AF-2D58-4E97-B5B3-5308CF745A5D}"/>
              </a:ext>
            </a:extLst>
          </p:cNvPr>
          <p:cNvSpPr>
            <a:spLocks noGrp="1"/>
          </p:cNvSpPr>
          <p:nvPr>
            <p:ph type="ftr" sz="quarter" idx="11"/>
          </p:nvPr>
        </p:nvSpPr>
        <p:spPr/>
        <p:txBody>
          <a:bodyPr/>
          <a:lstStyle/>
          <a:p>
            <a:r>
              <a:rPr lang="en-US" altLang="en-US" dirty="0"/>
              <a:t>From </a:t>
            </a:r>
            <a:r>
              <a:rPr lang="en-US" altLang="en-US" i="1" dirty="0"/>
              <a:t>Cloud Computing</a:t>
            </a:r>
            <a:r>
              <a:rPr lang="en-US" altLang="en-US" dirty="0"/>
              <a:t> by Thomas </a:t>
            </a:r>
            <a:r>
              <a:rPr lang="en-US" altLang="en-US" dirty="0" err="1"/>
              <a:t>Erl</a:t>
            </a:r>
            <a:r>
              <a:rPr lang="en-US" altLang="en-US" dirty="0"/>
              <a:t>, </a:t>
            </a:r>
            <a:r>
              <a:rPr lang="en-US" altLang="en-US" dirty="0" err="1"/>
              <a:t>Zaigham</a:t>
            </a:r>
            <a:r>
              <a:rPr lang="en-US" altLang="en-US" dirty="0"/>
              <a:t> Mahmood, and Ricardo </a:t>
            </a:r>
            <a:r>
              <a:rPr lang="en-US" altLang="en-US" dirty="0" err="1"/>
              <a:t>Puttini</a:t>
            </a:r>
            <a:endParaRPr lang="en-US" altLang="en-US" dirty="0"/>
          </a:p>
          <a:p>
            <a:r>
              <a:rPr lang="en-US" altLang="en-US" dirty="0"/>
              <a:t>(ISBN: 0133387526) Copyright © 2013 </a:t>
            </a:r>
            <a:r>
              <a:rPr lang="en-US" altLang="en-US" dirty="0" err="1"/>
              <a:t>Arcitura</a:t>
            </a:r>
            <a:r>
              <a:rPr lang="en-US" altLang="en-US" dirty="0"/>
              <a:t> Education, Inc. All rights reserved.</a:t>
            </a:r>
          </a:p>
        </p:txBody>
      </p:sp>
      <p:pic>
        <p:nvPicPr>
          <p:cNvPr id="366594" name="Picture 2">
            <a:extLst>
              <a:ext uri="{FF2B5EF4-FFF2-40B4-BE49-F238E27FC236}">
                <a16:creationId xmlns:a16="http://schemas.microsoft.com/office/drawing/2014/main" id="{27990676-32A0-4F70-98B4-9EDE8D9E5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254" y="1717444"/>
            <a:ext cx="4425254" cy="3677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6595" name="Text Box 3">
            <a:extLst>
              <a:ext uri="{FF2B5EF4-FFF2-40B4-BE49-F238E27FC236}">
                <a16:creationId xmlns:a16="http://schemas.microsoft.com/office/drawing/2014/main" id="{BF0AB7A5-35DD-4380-B915-D0D00B18A339}"/>
              </a:ext>
            </a:extLst>
          </p:cNvPr>
          <p:cNvSpPr txBox="1">
            <a:spLocks noChangeArrowheads="1"/>
          </p:cNvSpPr>
          <p:nvPr/>
        </p:nvSpPr>
        <p:spPr bwMode="auto">
          <a:xfrm>
            <a:off x="7507254" y="5565501"/>
            <a:ext cx="4561575"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5.8 The different logical layers of operating system-based virtualization, in which the VM is first installed into a full host operating system and subsequently used to generate virtual machines.</a:t>
            </a:r>
          </a:p>
        </p:txBody>
      </p:sp>
    </p:spTree>
    <p:extLst>
      <p:ext uri="{BB962C8B-B14F-4D97-AF65-F5344CB8AC3E}">
        <p14:creationId xmlns:p14="http://schemas.microsoft.com/office/powerpoint/2010/main" val="240356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9282-9CBA-4430-B5B4-1C7E49207C5F}"/>
              </a:ext>
            </a:extLst>
          </p:cNvPr>
          <p:cNvSpPr>
            <a:spLocks noGrp="1"/>
          </p:cNvSpPr>
          <p:nvPr>
            <p:ph type="title"/>
          </p:nvPr>
        </p:nvSpPr>
        <p:spPr>
          <a:xfrm>
            <a:off x="689811" y="333795"/>
            <a:ext cx="10330749" cy="498032"/>
          </a:xfrm>
        </p:spPr>
        <p:txBody>
          <a:bodyPr>
            <a:normAutofit fontScale="90000"/>
          </a:bodyPr>
          <a:lstStyle/>
          <a:p>
            <a:r>
              <a:rPr lang="en-US" dirty="0"/>
              <a:t>5.3. Virtualization Technology – Hardware-Based</a:t>
            </a:r>
          </a:p>
        </p:txBody>
      </p:sp>
      <p:sp>
        <p:nvSpPr>
          <p:cNvPr id="3" name="Content Placeholder 2">
            <a:extLst>
              <a:ext uri="{FF2B5EF4-FFF2-40B4-BE49-F238E27FC236}">
                <a16:creationId xmlns:a16="http://schemas.microsoft.com/office/drawing/2014/main" id="{04EA631C-0E82-49FB-8A4D-28205AF63F74}"/>
              </a:ext>
            </a:extLst>
          </p:cNvPr>
          <p:cNvSpPr>
            <a:spLocks noGrp="1"/>
          </p:cNvSpPr>
          <p:nvPr>
            <p:ph idx="1"/>
          </p:nvPr>
        </p:nvSpPr>
        <p:spPr/>
        <p:txBody>
          <a:bodyPr/>
          <a:lstStyle/>
          <a:p>
            <a:r>
              <a:rPr lang="en-US" dirty="0"/>
              <a:t>Represents the installation of virtualization software directly on the physical host hardware so as to bypass the host operating system, which is presumably engaged with operating system-based virtualization</a:t>
            </a:r>
          </a:p>
          <a:p>
            <a:r>
              <a:rPr lang="en-US" dirty="0"/>
              <a:t>Allowing the virtual servers to interact with hardware without requiring intermediary action from the host operating system generally makes hardware-based virtualization more efficient.</a:t>
            </a:r>
          </a:p>
          <a:p>
            <a:r>
              <a:rPr lang="en-US" dirty="0"/>
              <a:t> This type of virtualization system is essentially used to optimize performance overhead inherent to the coordination that enables multiple virtual servers to interact with the same hardware platform.</a:t>
            </a:r>
          </a:p>
        </p:txBody>
      </p:sp>
      <p:sp>
        <p:nvSpPr>
          <p:cNvPr id="4" name="Footer Placeholder 1">
            <a:extLst>
              <a:ext uri="{FF2B5EF4-FFF2-40B4-BE49-F238E27FC236}">
                <a16:creationId xmlns:a16="http://schemas.microsoft.com/office/drawing/2014/main" id="{EEAB2C2E-0F49-4049-8240-595102A578F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9282-9CBA-4430-B5B4-1C7E49207C5F}"/>
              </a:ext>
            </a:extLst>
          </p:cNvPr>
          <p:cNvSpPr>
            <a:spLocks noGrp="1"/>
          </p:cNvSpPr>
          <p:nvPr>
            <p:ph type="title"/>
          </p:nvPr>
        </p:nvSpPr>
        <p:spPr>
          <a:xfrm>
            <a:off x="689811" y="333795"/>
            <a:ext cx="10330749" cy="498032"/>
          </a:xfrm>
        </p:spPr>
        <p:txBody>
          <a:bodyPr>
            <a:normAutofit fontScale="90000"/>
          </a:bodyPr>
          <a:lstStyle/>
          <a:p>
            <a:r>
              <a:rPr lang="en-US" dirty="0"/>
              <a:t>5.3. Virtualization Technology – Hardware-Based</a:t>
            </a:r>
          </a:p>
        </p:txBody>
      </p:sp>
      <p:sp>
        <p:nvSpPr>
          <p:cNvPr id="3" name="Content Placeholder 2">
            <a:extLst>
              <a:ext uri="{FF2B5EF4-FFF2-40B4-BE49-F238E27FC236}">
                <a16:creationId xmlns:a16="http://schemas.microsoft.com/office/drawing/2014/main" id="{04EA631C-0E82-49FB-8A4D-28205AF63F74}"/>
              </a:ext>
            </a:extLst>
          </p:cNvPr>
          <p:cNvSpPr>
            <a:spLocks noGrp="1"/>
          </p:cNvSpPr>
          <p:nvPr>
            <p:ph idx="1"/>
          </p:nvPr>
        </p:nvSpPr>
        <p:spPr>
          <a:xfrm>
            <a:off x="259492" y="1075039"/>
            <a:ext cx="6421113" cy="5115693"/>
          </a:xfrm>
        </p:spPr>
        <p:txBody>
          <a:bodyPr>
            <a:normAutofit fontScale="77500" lnSpcReduction="20000"/>
          </a:bodyPr>
          <a:lstStyle/>
          <a:p>
            <a:r>
              <a:rPr lang="en-US" dirty="0"/>
              <a:t>One of the main issues of hardware-based virtualization concerns compatibility with hardware devices</a:t>
            </a:r>
          </a:p>
          <a:p>
            <a:r>
              <a:rPr lang="en-US" dirty="0"/>
              <a:t>The virtualization layer is designed to communicate directly with the host hardware, meaning all of the associated device drivers and support software need to be compatible with the hypervisor</a:t>
            </a:r>
          </a:p>
          <a:p>
            <a:r>
              <a:rPr lang="en-US" dirty="0"/>
              <a:t>Hardware device drivers may not be as available to hypervisor platforms as they are to operating systems</a:t>
            </a:r>
          </a:p>
          <a:p>
            <a:r>
              <a:rPr lang="en-US" dirty="0"/>
              <a:t>Host management and administration features may further not include the range of advanced functions that are common to operating systems</a:t>
            </a:r>
          </a:p>
        </p:txBody>
      </p:sp>
      <p:sp>
        <p:nvSpPr>
          <p:cNvPr id="4" name="Footer Placeholder 1">
            <a:extLst>
              <a:ext uri="{FF2B5EF4-FFF2-40B4-BE49-F238E27FC236}">
                <a16:creationId xmlns:a16="http://schemas.microsoft.com/office/drawing/2014/main" id="{EEAB2C2E-0F49-4049-8240-595102A578F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68642" name="Picture 2">
            <a:extLst>
              <a:ext uri="{FF2B5EF4-FFF2-40B4-BE49-F238E27FC236}">
                <a16:creationId xmlns:a16="http://schemas.microsoft.com/office/drawing/2014/main" id="{75566626-DC73-4F10-B1FE-A6A7D1638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605" y="1758885"/>
            <a:ext cx="4974123" cy="328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643" name="Text Box 3">
            <a:extLst>
              <a:ext uri="{FF2B5EF4-FFF2-40B4-BE49-F238E27FC236}">
                <a16:creationId xmlns:a16="http://schemas.microsoft.com/office/drawing/2014/main" id="{B65A9672-9CB7-4F9F-B0C3-303D9F2281C6}"/>
              </a:ext>
            </a:extLst>
          </p:cNvPr>
          <p:cNvSpPr txBox="1">
            <a:spLocks noChangeArrowheads="1"/>
          </p:cNvSpPr>
          <p:nvPr/>
        </p:nvSpPr>
        <p:spPr bwMode="auto">
          <a:xfrm>
            <a:off x="7138737" y="5135308"/>
            <a:ext cx="4793771"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5.9 The different logical layers of hardware-based virtualization, which does not require another host operating system.</a:t>
            </a:r>
          </a:p>
        </p:txBody>
      </p:sp>
    </p:spTree>
    <p:extLst>
      <p:ext uri="{BB962C8B-B14F-4D97-AF65-F5344CB8AC3E}">
        <p14:creationId xmlns:p14="http://schemas.microsoft.com/office/powerpoint/2010/main" val="1806310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9013-9DAD-411B-BB9C-7864AF9E1769}"/>
              </a:ext>
            </a:extLst>
          </p:cNvPr>
          <p:cNvSpPr>
            <a:spLocks noGrp="1"/>
          </p:cNvSpPr>
          <p:nvPr>
            <p:ph type="title"/>
          </p:nvPr>
        </p:nvSpPr>
        <p:spPr>
          <a:xfrm>
            <a:off x="705853" y="333795"/>
            <a:ext cx="11206060" cy="498032"/>
          </a:xfrm>
        </p:spPr>
        <p:txBody>
          <a:bodyPr>
            <a:normAutofit/>
          </a:bodyPr>
          <a:lstStyle/>
          <a:p>
            <a:r>
              <a:rPr kumimoji="0" lang="en-US" sz="2900" b="0" i="0" u="none" strike="noStrike" kern="1200" cap="all" spc="0" normalizeH="0" baseline="0" noProof="0" dirty="0">
                <a:ln>
                  <a:noFill/>
                </a:ln>
                <a:solidFill>
                  <a:srgbClr val="000000"/>
                </a:solidFill>
                <a:effectLst/>
                <a:uLnTx/>
                <a:uFillTx/>
                <a:latin typeface="Gill Sans MT" panose="020B0502020104020203"/>
                <a:ea typeface="+mj-ea"/>
                <a:cs typeface="+mj-cs"/>
              </a:rPr>
              <a:t>5.3. Virtualization Technology – Virtualization </a:t>
            </a:r>
            <a:r>
              <a:rPr kumimoji="0" lang="en-US" sz="2900" b="0" i="0" u="none" strike="noStrike" kern="1200" cap="all" spc="0" normalizeH="0" baseline="0" noProof="0" dirty="0" err="1">
                <a:ln>
                  <a:noFill/>
                </a:ln>
                <a:solidFill>
                  <a:srgbClr val="000000"/>
                </a:solidFill>
                <a:effectLst/>
                <a:uLnTx/>
                <a:uFillTx/>
                <a:latin typeface="Gill Sans MT" panose="020B0502020104020203"/>
                <a:ea typeface="+mj-ea"/>
                <a:cs typeface="+mj-cs"/>
              </a:rPr>
              <a:t>Mgmt</a:t>
            </a:r>
            <a:endParaRPr lang="en-US" dirty="0"/>
          </a:p>
        </p:txBody>
      </p:sp>
      <p:sp>
        <p:nvSpPr>
          <p:cNvPr id="3" name="Content Placeholder 2">
            <a:extLst>
              <a:ext uri="{FF2B5EF4-FFF2-40B4-BE49-F238E27FC236}">
                <a16:creationId xmlns:a16="http://schemas.microsoft.com/office/drawing/2014/main" id="{F3E14113-73F0-4753-BD83-AB28B0A62679}"/>
              </a:ext>
            </a:extLst>
          </p:cNvPr>
          <p:cNvSpPr>
            <a:spLocks noGrp="1"/>
          </p:cNvSpPr>
          <p:nvPr>
            <p:ph idx="1"/>
          </p:nvPr>
        </p:nvSpPr>
        <p:spPr>
          <a:xfrm>
            <a:off x="259492" y="1075039"/>
            <a:ext cx="11652421" cy="5309719"/>
          </a:xfrm>
        </p:spPr>
        <p:txBody>
          <a:bodyPr>
            <a:normAutofit fontScale="92500"/>
          </a:bodyPr>
          <a:lstStyle/>
          <a:p>
            <a:r>
              <a:rPr lang="en-US" dirty="0"/>
              <a:t>Many administrative tasks can be performed more easily using virtual servers as opposed to using their physical counterparts</a:t>
            </a:r>
          </a:p>
          <a:p>
            <a:r>
              <a:rPr lang="en-US" dirty="0"/>
              <a:t>Modern virtualization software provides several advanced management functions that can automate administration tasks and reduce the overall operational burden on virtualized IT resources</a:t>
            </a:r>
          </a:p>
          <a:p>
            <a:r>
              <a:rPr lang="en-US" dirty="0"/>
              <a:t>Virtualized IT resource management is often supported by virtualization infrastructure management (VIM) tools that collectively manage virtual IT resources and rely on a centralized management module, otherwise known as a controller, that runs on a dedicated computer</a:t>
            </a:r>
          </a:p>
          <a:p>
            <a:r>
              <a:rPr lang="en-US" dirty="0"/>
              <a:t>VIMs are commonly encompassed by the resource management system mechanism</a:t>
            </a:r>
          </a:p>
        </p:txBody>
      </p:sp>
    </p:spTree>
    <p:extLst>
      <p:ext uri="{BB962C8B-B14F-4D97-AF65-F5344CB8AC3E}">
        <p14:creationId xmlns:p14="http://schemas.microsoft.com/office/powerpoint/2010/main" val="896656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9013-9DAD-411B-BB9C-7864AF9E1769}"/>
              </a:ext>
            </a:extLst>
          </p:cNvPr>
          <p:cNvSpPr>
            <a:spLocks noGrp="1"/>
          </p:cNvSpPr>
          <p:nvPr>
            <p:ph type="title"/>
          </p:nvPr>
        </p:nvSpPr>
        <p:spPr>
          <a:xfrm>
            <a:off x="705853" y="333795"/>
            <a:ext cx="11206060" cy="498032"/>
          </a:xfrm>
        </p:spPr>
        <p:txBody>
          <a:bodyPr>
            <a:normAutofit/>
          </a:bodyPr>
          <a:lstStyle/>
          <a:p>
            <a:r>
              <a:rPr kumimoji="0" lang="en-US" sz="2900" b="0" i="0" u="none" strike="noStrike" kern="1200" cap="all" spc="0" normalizeH="0" baseline="0" noProof="0" dirty="0">
                <a:ln>
                  <a:noFill/>
                </a:ln>
                <a:solidFill>
                  <a:srgbClr val="000000"/>
                </a:solidFill>
                <a:effectLst/>
                <a:uLnTx/>
                <a:uFillTx/>
                <a:latin typeface="Gill Sans MT" panose="020B0502020104020203"/>
                <a:ea typeface="+mj-ea"/>
                <a:cs typeface="+mj-cs"/>
              </a:rPr>
              <a:t>5.3. Virtualization Technology – Other Considerations</a:t>
            </a:r>
            <a:endParaRPr lang="en-US" dirty="0"/>
          </a:p>
        </p:txBody>
      </p:sp>
      <p:sp>
        <p:nvSpPr>
          <p:cNvPr id="3" name="Content Placeholder 2">
            <a:extLst>
              <a:ext uri="{FF2B5EF4-FFF2-40B4-BE49-F238E27FC236}">
                <a16:creationId xmlns:a16="http://schemas.microsoft.com/office/drawing/2014/main" id="{F3E14113-73F0-4753-BD83-AB28B0A62679}"/>
              </a:ext>
            </a:extLst>
          </p:cNvPr>
          <p:cNvSpPr>
            <a:spLocks noGrp="1"/>
          </p:cNvSpPr>
          <p:nvPr>
            <p:ph idx="1"/>
          </p:nvPr>
        </p:nvSpPr>
        <p:spPr>
          <a:xfrm>
            <a:off x="259492" y="1075039"/>
            <a:ext cx="11652421" cy="5449166"/>
          </a:xfrm>
        </p:spPr>
        <p:txBody>
          <a:bodyPr>
            <a:normAutofit/>
          </a:bodyPr>
          <a:lstStyle/>
          <a:p>
            <a:r>
              <a:rPr lang="en-US" dirty="0"/>
              <a:t>Performance Overhead </a:t>
            </a:r>
          </a:p>
          <a:p>
            <a:pPr lvl="1"/>
            <a:r>
              <a:rPr lang="en-US" dirty="0"/>
              <a:t>Virtualization may not be ideal for complex systems that have high workloads with little use for resource sharing and replication</a:t>
            </a:r>
          </a:p>
          <a:p>
            <a:pPr lvl="1"/>
            <a:r>
              <a:rPr lang="en-US" dirty="0"/>
              <a:t>A poorly formulated virtualization plan can result in excessive performance overhead.</a:t>
            </a:r>
          </a:p>
          <a:p>
            <a:pPr lvl="1"/>
            <a:r>
              <a:rPr lang="en-US" dirty="0"/>
              <a:t>Can use a technique called para-virtualization,</a:t>
            </a:r>
          </a:p>
          <a:p>
            <a:pPr lvl="2"/>
            <a:r>
              <a:rPr lang="en-US" dirty="0"/>
              <a:t>A software interface to the virtual machines that is not identical to that of the underlying hardware</a:t>
            </a:r>
          </a:p>
          <a:p>
            <a:pPr lvl="2"/>
            <a:r>
              <a:rPr lang="en-US" dirty="0"/>
              <a:t>Software interface has been modified to reduce the guest operating system’s processing overhead</a:t>
            </a:r>
          </a:p>
          <a:p>
            <a:pPr lvl="2"/>
            <a:r>
              <a:rPr lang="en-US" dirty="0"/>
              <a:t>A major drawback of this approach is the need to adapt the guest operating system to the para-virtualization API, which can impair the use of standard guest operating systems while decreasing solution portability</a:t>
            </a:r>
          </a:p>
        </p:txBody>
      </p:sp>
    </p:spTree>
    <p:extLst>
      <p:ext uri="{BB962C8B-B14F-4D97-AF65-F5344CB8AC3E}">
        <p14:creationId xmlns:p14="http://schemas.microsoft.com/office/powerpoint/2010/main" val="1630132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9013-9DAD-411B-BB9C-7864AF9E1769}"/>
              </a:ext>
            </a:extLst>
          </p:cNvPr>
          <p:cNvSpPr>
            <a:spLocks noGrp="1"/>
          </p:cNvSpPr>
          <p:nvPr>
            <p:ph type="title"/>
          </p:nvPr>
        </p:nvSpPr>
        <p:spPr>
          <a:xfrm>
            <a:off x="705853" y="333795"/>
            <a:ext cx="11206060" cy="498032"/>
          </a:xfrm>
        </p:spPr>
        <p:txBody>
          <a:bodyPr>
            <a:normAutofit/>
          </a:bodyPr>
          <a:lstStyle/>
          <a:p>
            <a:r>
              <a:rPr kumimoji="0" lang="en-US" sz="2900" b="0" i="0" u="none" strike="noStrike" kern="1200" cap="all" spc="0" normalizeH="0" baseline="0" noProof="0" dirty="0">
                <a:ln>
                  <a:noFill/>
                </a:ln>
                <a:solidFill>
                  <a:srgbClr val="000000"/>
                </a:solidFill>
                <a:effectLst/>
                <a:uLnTx/>
                <a:uFillTx/>
                <a:latin typeface="Gill Sans MT" panose="020B0502020104020203"/>
                <a:ea typeface="+mj-ea"/>
                <a:cs typeface="+mj-cs"/>
              </a:rPr>
              <a:t>5.3. Virtualization Technology – Other Considerations</a:t>
            </a:r>
            <a:endParaRPr lang="en-US" dirty="0"/>
          </a:p>
        </p:txBody>
      </p:sp>
      <p:sp>
        <p:nvSpPr>
          <p:cNvPr id="3" name="Content Placeholder 2">
            <a:extLst>
              <a:ext uri="{FF2B5EF4-FFF2-40B4-BE49-F238E27FC236}">
                <a16:creationId xmlns:a16="http://schemas.microsoft.com/office/drawing/2014/main" id="{F3E14113-73F0-4753-BD83-AB28B0A62679}"/>
              </a:ext>
            </a:extLst>
          </p:cNvPr>
          <p:cNvSpPr>
            <a:spLocks noGrp="1"/>
          </p:cNvSpPr>
          <p:nvPr>
            <p:ph idx="1"/>
          </p:nvPr>
        </p:nvSpPr>
        <p:spPr>
          <a:xfrm>
            <a:off x="259492" y="1075039"/>
            <a:ext cx="11652421" cy="5449166"/>
          </a:xfrm>
        </p:spPr>
        <p:txBody>
          <a:bodyPr>
            <a:normAutofit lnSpcReduction="10000"/>
          </a:bodyPr>
          <a:lstStyle/>
          <a:p>
            <a:r>
              <a:rPr lang="en-US" dirty="0"/>
              <a:t>Special Hardware Compatibility </a:t>
            </a:r>
          </a:p>
          <a:p>
            <a:pPr lvl="1"/>
            <a:r>
              <a:rPr lang="en-US" dirty="0"/>
              <a:t>Many hardware vendors that distribute specialized hardware may not have device driver versions that are compatible with virtualization software</a:t>
            </a:r>
          </a:p>
          <a:p>
            <a:pPr lvl="1"/>
            <a:r>
              <a:rPr lang="en-US" dirty="0"/>
              <a:t>the software itself may be incompatible with recently released hardware versions</a:t>
            </a:r>
          </a:p>
          <a:p>
            <a:pPr lvl="1"/>
            <a:r>
              <a:rPr lang="en-US" dirty="0"/>
              <a:t>These incompatibility can be resolved using mature, established commodities</a:t>
            </a:r>
          </a:p>
          <a:p>
            <a:r>
              <a:rPr lang="en-US" dirty="0"/>
              <a:t>Portability</a:t>
            </a:r>
          </a:p>
          <a:p>
            <a:pPr lvl="1"/>
            <a:r>
              <a:rPr lang="en-US" dirty="0"/>
              <a:t>The programmatic and management interfaces that establish administration environments for a virtualization program to operate with various virtualization solutions can introduce portability gaps due to incompatibilities</a:t>
            </a:r>
          </a:p>
          <a:p>
            <a:pPr lvl="1"/>
            <a:r>
              <a:rPr lang="en-US" dirty="0"/>
              <a:t>Initiatives such as the Open Virtualization Format (OVF) for the standardization of virtual disk image formats are dedicated to alleviating this concern</a:t>
            </a:r>
          </a:p>
        </p:txBody>
      </p:sp>
    </p:spTree>
    <p:extLst>
      <p:ext uri="{BB962C8B-B14F-4D97-AF65-F5344CB8AC3E}">
        <p14:creationId xmlns:p14="http://schemas.microsoft.com/office/powerpoint/2010/main" val="167167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2C8B-E854-4AC6-98A9-2B083E2D0874}"/>
              </a:ext>
            </a:extLst>
          </p:cNvPr>
          <p:cNvSpPr>
            <a:spLocks noGrp="1"/>
          </p:cNvSpPr>
          <p:nvPr>
            <p:ph type="title"/>
          </p:nvPr>
        </p:nvSpPr>
        <p:spPr/>
        <p:txBody>
          <a:bodyPr>
            <a:normAutofit fontScale="90000"/>
          </a:bodyPr>
          <a:lstStyle/>
          <a:p>
            <a:pPr algn="ctr"/>
            <a:r>
              <a:rPr lang="en-US" dirty="0"/>
              <a:t>5.4. Web Technology – Basic Web</a:t>
            </a:r>
          </a:p>
        </p:txBody>
      </p:sp>
      <p:sp>
        <p:nvSpPr>
          <p:cNvPr id="3" name="Content Placeholder 2">
            <a:extLst>
              <a:ext uri="{FF2B5EF4-FFF2-40B4-BE49-F238E27FC236}">
                <a16:creationId xmlns:a16="http://schemas.microsoft.com/office/drawing/2014/main" id="{79E52542-06DA-4D9A-8E35-EA2EBE2FFDF0}"/>
              </a:ext>
            </a:extLst>
          </p:cNvPr>
          <p:cNvSpPr>
            <a:spLocks noGrp="1"/>
          </p:cNvSpPr>
          <p:nvPr>
            <p:ph idx="1"/>
          </p:nvPr>
        </p:nvSpPr>
        <p:spPr/>
        <p:txBody>
          <a:bodyPr>
            <a:normAutofit fontScale="92500" lnSpcReduction="10000"/>
          </a:bodyPr>
          <a:lstStyle/>
          <a:p>
            <a:r>
              <a:rPr lang="en-US" dirty="0"/>
              <a:t>Due to cloud computing’s fundamental reliance on internetworking, Web browser universality, and the ease of Web-based service development, Web technology is generally used as both the implementation medium and the management interface for cloud services</a:t>
            </a:r>
          </a:p>
          <a:p>
            <a:r>
              <a:rPr lang="en-US" dirty="0"/>
              <a:t>The two basic components of the Web are the Web browser client and the Web server</a:t>
            </a:r>
          </a:p>
          <a:p>
            <a:r>
              <a:rPr lang="en-US" dirty="0"/>
              <a:t>Other components, such as proxies, caching services, gateways, and load balancers, are used to improve Web application characteristics such as scalability and security</a:t>
            </a:r>
          </a:p>
          <a:p>
            <a:r>
              <a:rPr lang="en-US" dirty="0"/>
              <a:t>These additional components reside in a layered architecture that is positioned between the client and the server.</a:t>
            </a:r>
          </a:p>
        </p:txBody>
      </p:sp>
    </p:spTree>
    <p:extLst>
      <p:ext uri="{BB962C8B-B14F-4D97-AF65-F5344CB8AC3E}">
        <p14:creationId xmlns:p14="http://schemas.microsoft.com/office/powerpoint/2010/main" val="274548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BA9A-37D9-40F1-9048-B218D5F67225}"/>
              </a:ext>
            </a:extLst>
          </p:cNvPr>
          <p:cNvSpPr>
            <a:spLocks noGrp="1"/>
          </p:cNvSpPr>
          <p:nvPr>
            <p:ph type="title"/>
          </p:nvPr>
        </p:nvSpPr>
        <p:spPr/>
        <p:txBody>
          <a:bodyPr>
            <a:normAutofit fontScale="90000"/>
          </a:bodyPr>
          <a:lstStyle/>
          <a:p>
            <a:pPr algn="ctr"/>
            <a:r>
              <a:rPr lang="en-US" dirty="0"/>
              <a:t>5.1. Internet Service Providers</a:t>
            </a:r>
          </a:p>
        </p:txBody>
      </p:sp>
      <p:sp>
        <p:nvSpPr>
          <p:cNvPr id="3" name="Content Placeholder 2">
            <a:extLst>
              <a:ext uri="{FF2B5EF4-FFF2-40B4-BE49-F238E27FC236}">
                <a16:creationId xmlns:a16="http://schemas.microsoft.com/office/drawing/2014/main" id="{4961DE8F-E57C-4505-80ED-1CE453536339}"/>
              </a:ext>
            </a:extLst>
          </p:cNvPr>
          <p:cNvSpPr>
            <a:spLocks noGrp="1"/>
          </p:cNvSpPr>
          <p:nvPr>
            <p:ph idx="1"/>
          </p:nvPr>
        </p:nvSpPr>
        <p:spPr>
          <a:xfrm>
            <a:off x="259492" y="831827"/>
            <a:ext cx="7838927" cy="5431522"/>
          </a:xfrm>
        </p:spPr>
        <p:txBody>
          <a:bodyPr>
            <a:normAutofit fontScale="70000" lnSpcReduction="20000"/>
          </a:bodyPr>
          <a:lstStyle/>
          <a:p>
            <a:r>
              <a:rPr lang="en-US" dirty="0"/>
              <a:t>The Internet’s topology has become a dynamic and complex aggregate of ISPs that are highly interconnected via its core protocols</a:t>
            </a:r>
          </a:p>
          <a:p>
            <a:r>
              <a:rPr lang="en-US" dirty="0"/>
              <a:t>Smaller branches extend from these major nodes</a:t>
            </a:r>
          </a:p>
          <a:p>
            <a:r>
              <a:rPr lang="en-US" dirty="0"/>
              <a:t>Worldwide connectivity is enabled through a hierarchical topology composed of Tiers 1, 2, and 3 </a:t>
            </a:r>
          </a:p>
          <a:p>
            <a:r>
              <a:rPr lang="en-US" dirty="0"/>
              <a:t>Tier 1</a:t>
            </a:r>
          </a:p>
          <a:p>
            <a:pPr lvl="1"/>
            <a:r>
              <a:rPr lang="en-US" dirty="0"/>
              <a:t>The core made of large-scale, international cloud providers that oversee massive interconnected global networks, which are connected to Tier 2 </a:t>
            </a:r>
          </a:p>
          <a:p>
            <a:r>
              <a:rPr lang="en-US" dirty="0"/>
              <a:t>Tier 2</a:t>
            </a:r>
          </a:p>
          <a:p>
            <a:pPr lvl="1"/>
            <a:r>
              <a:rPr lang="en-US" dirty="0"/>
              <a:t>Large regional providers. The interconnected ISPs of Tier 2 connect with Tier 1 providers, as well as Tier 3</a:t>
            </a:r>
          </a:p>
          <a:p>
            <a:r>
              <a:rPr lang="en-US" dirty="0"/>
              <a:t>Tier 3</a:t>
            </a:r>
          </a:p>
          <a:p>
            <a:pPr lvl="1"/>
            <a:r>
              <a:rPr lang="en-US" dirty="0"/>
              <a:t>Local ISPs</a:t>
            </a:r>
          </a:p>
          <a:p>
            <a:r>
              <a:rPr lang="en-US" dirty="0"/>
              <a:t>Cloud consumers and cloud providers can connect directly using a Tier 1 provider, since any operational ISP can enable Internet connection</a:t>
            </a:r>
          </a:p>
        </p:txBody>
      </p:sp>
      <p:sp>
        <p:nvSpPr>
          <p:cNvPr id="4" name="Footer Placeholder 1">
            <a:extLst>
              <a:ext uri="{FF2B5EF4-FFF2-40B4-BE49-F238E27FC236}">
                <a16:creationId xmlns:a16="http://schemas.microsoft.com/office/drawing/2014/main" id="{24F4F334-D682-40E5-A5E2-BBCAEDFFDF4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54306" name="Picture 2">
            <a:extLst>
              <a:ext uri="{FF2B5EF4-FFF2-40B4-BE49-F238E27FC236}">
                <a16:creationId xmlns:a16="http://schemas.microsoft.com/office/drawing/2014/main" id="{DFEAFEE3-DE2A-4EE9-85FF-B7C477FCE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419" y="1326262"/>
            <a:ext cx="3813494" cy="4456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4307" name="Text Box 3">
            <a:extLst>
              <a:ext uri="{FF2B5EF4-FFF2-40B4-BE49-F238E27FC236}">
                <a16:creationId xmlns:a16="http://schemas.microsoft.com/office/drawing/2014/main" id="{1228A84B-AE31-40E0-80AA-3D466E9D5EB3}"/>
              </a:ext>
            </a:extLst>
          </p:cNvPr>
          <p:cNvSpPr txBox="1">
            <a:spLocks noChangeArrowheads="1"/>
          </p:cNvSpPr>
          <p:nvPr/>
        </p:nvSpPr>
        <p:spPr bwMode="auto">
          <a:xfrm>
            <a:off x="8217568" y="5782961"/>
            <a:ext cx="3974432"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a:t>Figure 5.2 An abstraction of the internetworking structure of the Internet.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2C8B-E854-4AC6-98A9-2B083E2D0874}"/>
              </a:ext>
            </a:extLst>
          </p:cNvPr>
          <p:cNvSpPr>
            <a:spLocks noGrp="1"/>
          </p:cNvSpPr>
          <p:nvPr>
            <p:ph type="title"/>
          </p:nvPr>
        </p:nvSpPr>
        <p:spPr/>
        <p:txBody>
          <a:bodyPr>
            <a:normAutofit fontScale="90000"/>
          </a:bodyPr>
          <a:lstStyle/>
          <a:p>
            <a:pPr algn="ctr"/>
            <a:r>
              <a:rPr lang="en-US" dirty="0"/>
              <a:t>5.4. Web Technology – Basic Web</a:t>
            </a:r>
          </a:p>
        </p:txBody>
      </p:sp>
      <p:sp>
        <p:nvSpPr>
          <p:cNvPr id="3" name="Content Placeholder 2">
            <a:extLst>
              <a:ext uri="{FF2B5EF4-FFF2-40B4-BE49-F238E27FC236}">
                <a16:creationId xmlns:a16="http://schemas.microsoft.com/office/drawing/2014/main" id="{79E52542-06DA-4D9A-8E35-EA2EBE2FFDF0}"/>
              </a:ext>
            </a:extLst>
          </p:cNvPr>
          <p:cNvSpPr>
            <a:spLocks noGrp="1"/>
          </p:cNvSpPr>
          <p:nvPr>
            <p:ph idx="1"/>
          </p:nvPr>
        </p:nvSpPr>
        <p:spPr>
          <a:xfrm>
            <a:off x="259492" y="971550"/>
            <a:ext cx="11652421" cy="5552655"/>
          </a:xfrm>
        </p:spPr>
        <p:txBody>
          <a:bodyPr>
            <a:normAutofit fontScale="92500" lnSpcReduction="10000"/>
          </a:bodyPr>
          <a:lstStyle/>
          <a:p>
            <a:r>
              <a:rPr lang="en-US" dirty="0"/>
              <a:t>Three fundamental elements comprise the technology architecture of the Web:</a:t>
            </a:r>
          </a:p>
          <a:p>
            <a:pPr lvl="1"/>
            <a:r>
              <a:rPr lang="en-US" dirty="0"/>
              <a:t>Uniform Resource Locator (URL) – A standard syntax used for creating identifiers that point to Web-based resources, the URL is often structured using a logical network location.</a:t>
            </a:r>
          </a:p>
          <a:p>
            <a:pPr lvl="1"/>
            <a:r>
              <a:rPr lang="en-US" dirty="0"/>
              <a:t>Hypertext Transfer Protocol (HTTP) – This is the primary communications protocol used to exchange content and data throughout the World Wide Web. URLs are typically transmitted via HTTP.</a:t>
            </a:r>
          </a:p>
          <a:p>
            <a:pPr lvl="1"/>
            <a:r>
              <a:rPr lang="en-US" dirty="0"/>
              <a:t>Markup Languages (HTML, XML) – Markup languages provide a lightweight means of expressing Web-centric data and metadata. </a:t>
            </a:r>
          </a:p>
          <a:p>
            <a:pPr lvl="2"/>
            <a:r>
              <a:rPr lang="en-US" dirty="0"/>
              <a:t>HTML: used to express the presentation of Web pages</a:t>
            </a:r>
          </a:p>
          <a:p>
            <a:pPr lvl="2"/>
            <a:r>
              <a:rPr lang="en-US" dirty="0"/>
              <a:t>XML: allows for the definition of vocabularies used to associate meaning to Web-based data via metadata</a:t>
            </a:r>
          </a:p>
          <a:p>
            <a:r>
              <a:rPr lang="en-US" dirty="0"/>
              <a:t>Web resources are represented as hypermedia as opposed to hypertext, meaning media such as graphics, audio, video, plain text, and URLs can be referenced collectively in a single document.</a:t>
            </a:r>
          </a:p>
        </p:txBody>
      </p:sp>
    </p:spTree>
    <p:extLst>
      <p:ext uri="{BB962C8B-B14F-4D97-AF65-F5344CB8AC3E}">
        <p14:creationId xmlns:p14="http://schemas.microsoft.com/office/powerpoint/2010/main" val="858894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206F-3246-4C37-80AF-78D343E6E1C5}"/>
              </a:ext>
            </a:extLst>
          </p:cNvPr>
          <p:cNvSpPr>
            <a:spLocks noGrp="1"/>
          </p:cNvSpPr>
          <p:nvPr>
            <p:ph type="title"/>
          </p:nvPr>
        </p:nvSpPr>
        <p:spPr/>
        <p:txBody>
          <a:bodyPr>
            <a:normAutofit fontScale="90000"/>
          </a:bodyPr>
          <a:lstStyle/>
          <a:p>
            <a:pPr algn="ctr"/>
            <a:r>
              <a:rPr lang="en-US" dirty="0"/>
              <a:t>5.4. Web Technology –  Web Application</a:t>
            </a:r>
          </a:p>
        </p:txBody>
      </p:sp>
      <p:sp>
        <p:nvSpPr>
          <p:cNvPr id="3" name="Content Placeholder 2">
            <a:extLst>
              <a:ext uri="{FF2B5EF4-FFF2-40B4-BE49-F238E27FC236}">
                <a16:creationId xmlns:a16="http://schemas.microsoft.com/office/drawing/2014/main" id="{B9D9FB68-24AC-492E-BACF-80540FF67AC8}"/>
              </a:ext>
            </a:extLst>
          </p:cNvPr>
          <p:cNvSpPr>
            <a:spLocks noGrp="1"/>
          </p:cNvSpPr>
          <p:nvPr>
            <p:ph idx="1"/>
          </p:nvPr>
        </p:nvSpPr>
        <p:spPr>
          <a:xfrm>
            <a:off x="259492" y="1075039"/>
            <a:ext cx="7060171" cy="5115693"/>
          </a:xfrm>
        </p:spPr>
        <p:txBody>
          <a:bodyPr>
            <a:normAutofit fontScale="85000" lnSpcReduction="10000"/>
          </a:bodyPr>
          <a:lstStyle/>
          <a:p>
            <a:r>
              <a:rPr lang="en-US" dirty="0"/>
              <a:t>A distributed application that uses Web-based technologies (and generally relies on Web browsers for the presentation of user-interfaces) is typically considered a Web application</a:t>
            </a:r>
          </a:p>
          <a:p>
            <a:r>
              <a:rPr lang="en-US" dirty="0"/>
              <a:t>A common architectural abstraction for Web applications is based on the basic three-tier model.</a:t>
            </a:r>
          </a:p>
          <a:p>
            <a:pPr lvl="1"/>
            <a:r>
              <a:rPr lang="en-US" dirty="0"/>
              <a:t>The first tier is called the presentation layer, which represents the user-interface.</a:t>
            </a:r>
          </a:p>
          <a:p>
            <a:pPr lvl="1"/>
            <a:r>
              <a:rPr lang="en-US" dirty="0"/>
              <a:t>The middle tier is the application layer that implements application logic</a:t>
            </a:r>
          </a:p>
          <a:p>
            <a:pPr lvl="1"/>
            <a:r>
              <a:rPr lang="en-US" dirty="0"/>
              <a:t>The third tier is the data layer that is comprised of persistent data stores.</a:t>
            </a:r>
          </a:p>
        </p:txBody>
      </p:sp>
      <p:sp>
        <p:nvSpPr>
          <p:cNvPr id="4" name="Footer Placeholder 1">
            <a:extLst>
              <a:ext uri="{FF2B5EF4-FFF2-40B4-BE49-F238E27FC236}">
                <a16:creationId xmlns:a16="http://schemas.microsoft.com/office/drawing/2014/main" id="{A3FBCF08-8024-4877-837B-098152A97CC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70690" name="Picture 2">
            <a:extLst>
              <a:ext uri="{FF2B5EF4-FFF2-40B4-BE49-F238E27FC236}">
                <a16:creationId xmlns:a16="http://schemas.microsoft.com/office/drawing/2014/main" id="{3C19CACC-B18C-4A44-B31C-449FE7DD3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664" y="1768118"/>
            <a:ext cx="4612843" cy="3729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0691" name="Text Box 3">
            <a:extLst>
              <a:ext uri="{FF2B5EF4-FFF2-40B4-BE49-F238E27FC236}">
                <a16:creationId xmlns:a16="http://schemas.microsoft.com/office/drawing/2014/main" id="{EEE81110-7E98-4A62-BC84-5A1681DFAE6B}"/>
              </a:ext>
            </a:extLst>
          </p:cNvPr>
          <p:cNvSpPr txBox="1">
            <a:spLocks noChangeArrowheads="1"/>
          </p:cNvSpPr>
          <p:nvPr/>
        </p:nvSpPr>
        <p:spPr bwMode="auto">
          <a:xfrm>
            <a:off x="7554505" y="5904372"/>
            <a:ext cx="4492255"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5.10 The three basic architectural tiers of Web applications.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E585-DEFB-4505-B976-4E3081B8930F}"/>
              </a:ext>
            </a:extLst>
          </p:cNvPr>
          <p:cNvSpPr>
            <a:spLocks noGrp="1"/>
          </p:cNvSpPr>
          <p:nvPr>
            <p:ph type="title"/>
          </p:nvPr>
        </p:nvSpPr>
        <p:spPr/>
        <p:txBody>
          <a:bodyPr>
            <a:normAutofit fontScale="90000"/>
          </a:bodyPr>
          <a:lstStyle/>
          <a:p>
            <a:pPr algn="ctr"/>
            <a:r>
              <a:rPr lang="en-US" dirty="0"/>
              <a:t>5.5. Multitenant Technology</a:t>
            </a:r>
          </a:p>
        </p:txBody>
      </p:sp>
      <p:sp>
        <p:nvSpPr>
          <p:cNvPr id="3" name="Content Placeholder 2">
            <a:extLst>
              <a:ext uri="{FF2B5EF4-FFF2-40B4-BE49-F238E27FC236}">
                <a16:creationId xmlns:a16="http://schemas.microsoft.com/office/drawing/2014/main" id="{9000B864-CE16-4416-AFF4-073CFD56D314}"/>
              </a:ext>
            </a:extLst>
          </p:cNvPr>
          <p:cNvSpPr>
            <a:spLocks noGrp="1"/>
          </p:cNvSpPr>
          <p:nvPr>
            <p:ph idx="1"/>
          </p:nvPr>
        </p:nvSpPr>
        <p:spPr/>
        <p:txBody>
          <a:bodyPr/>
          <a:lstStyle/>
          <a:p>
            <a:r>
              <a:rPr lang="en-US" dirty="0"/>
              <a:t>Multitenant application design was created to enable multiple users (tenants) to access the same application logic simultaneously</a:t>
            </a:r>
          </a:p>
          <a:p>
            <a:r>
              <a:rPr lang="en-US" dirty="0"/>
              <a:t>Each tenant has its own view of the application that it uses, administers, and customizes as a dedicated instance of the software while remaining unaware of other tenants that are using the same application</a:t>
            </a:r>
          </a:p>
          <a:p>
            <a:r>
              <a:rPr lang="en-US" dirty="0"/>
              <a:t>Multitenant applications ensure that tenants do not have access to data and configuration information that is not their own</a:t>
            </a:r>
          </a:p>
          <a:p>
            <a:r>
              <a:rPr lang="en-US" dirty="0"/>
              <a:t>Multitenant application architecture is often significantly more complex than that of single-tenant applications.</a:t>
            </a:r>
          </a:p>
        </p:txBody>
      </p:sp>
    </p:spTree>
    <p:extLst>
      <p:ext uri="{BB962C8B-B14F-4D97-AF65-F5344CB8AC3E}">
        <p14:creationId xmlns:p14="http://schemas.microsoft.com/office/powerpoint/2010/main" val="3897657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E585-DEFB-4505-B976-4E3081B8930F}"/>
              </a:ext>
            </a:extLst>
          </p:cNvPr>
          <p:cNvSpPr>
            <a:spLocks noGrp="1"/>
          </p:cNvSpPr>
          <p:nvPr>
            <p:ph type="title"/>
          </p:nvPr>
        </p:nvSpPr>
        <p:spPr/>
        <p:txBody>
          <a:bodyPr>
            <a:normAutofit fontScale="90000"/>
          </a:bodyPr>
          <a:lstStyle/>
          <a:p>
            <a:pPr algn="ctr"/>
            <a:r>
              <a:rPr lang="en-US" dirty="0"/>
              <a:t>5.5. Multitenant Technology</a:t>
            </a:r>
          </a:p>
        </p:txBody>
      </p:sp>
      <p:sp>
        <p:nvSpPr>
          <p:cNvPr id="3" name="Content Placeholder 2">
            <a:extLst>
              <a:ext uri="{FF2B5EF4-FFF2-40B4-BE49-F238E27FC236}">
                <a16:creationId xmlns:a16="http://schemas.microsoft.com/office/drawing/2014/main" id="{9000B864-CE16-4416-AFF4-073CFD56D314}"/>
              </a:ext>
            </a:extLst>
          </p:cNvPr>
          <p:cNvSpPr>
            <a:spLocks noGrp="1"/>
          </p:cNvSpPr>
          <p:nvPr>
            <p:ph idx="1"/>
          </p:nvPr>
        </p:nvSpPr>
        <p:spPr/>
        <p:txBody>
          <a:bodyPr/>
          <a:lstStyle/>
          <a:p>
            <a:r>
              <a:rPr lang="en-US" dirty="0"/>
              <a:t>Tenants can individually customize</a:t>
            </a:r>
          </a:p>
          <a:p>
            <a:pPr lvl="1"/>
            <a:r>
              <a:rPr lang="en-US" dirty="0"/>
              <a:t>User Interface – Tenants can define a specialized “look and feel” for their application interface</a:t>
            </a:r>
          </a:p>
          <a:p>
            <a:pPr lvl="1"/>
            <a:r>
              <a:rPr lang="en-US" dirty="0"/>
              <a:t>Business Process – Tenants can customize the rules, logic, and workflows of the business processes that are implemented in the application</a:t>
            </a:r>
          </a:p>
          <a:p>
            <a:pPr lvl="1"/>
            <a:r>
              <a:rPr lang="en-US" dirty="0"/>
              <a:t>Data Model – Tenants can extend the data schema of the application to include, exclude, or rename fields in the application data structures</a:t>
            </a:r>
          </a:p>
          <a:p>
            <a:pPr lvl="1"/>
            <a:r>
              <a:rPr lang="en-US" dirty="0"/>
              <a:t>Access Control – Tenants can independently control the access rights for users and groups.</a:t>
            </a:r>
          </a:p>
        </p:txBody>
      </p:sp>
    </p:spTree>
    <p:extLst>
      <p:ext uri="{BB962C8B-B14F-4D97-AF65-F5344CB8AC3E}">
        <p14:creationId xmlns:p14="http://schemas.microsoft.com/office/powerpoint/2010/main" val="192816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E585-DEFB-4505-B976-4E3081B8930F}"/>
              </a:ext>
            </a:extLst>
          </p:cNvPr>
          <p:cNvSpPr>
            <a:spLocks noGrp="1"/>
          </p:cNvSpPr>
          <p:nvPr>
            <p:ph type="title"/>
          </p:nvPr>
        </p:nvSpPr>
        <p:spPr>
          <a:xfrm>
            <a:off x="259493" y="333795"/>
            <a:ext cx="11652420" cy="498032"/>
          </a:xfrm>
        </p:spPr>
        <p:txBody>
          <a:bodyPr>
            <a:normAutofit fontScale="90000"/>
          </a:bodyPr>
          <a:lstStyle/>
          <a:p>
            <a:pPr algn="ctr"/>
            <a:r>
              <a:rPr lang="en-US" dirty="0"/>
              <a:t>5.5. Multitenant Technology – Application Characteristics</a:t>
            </a:r>
          </a:p>
        </p:txBody>
      </p:sp>
      <p:sp>
        <p:nvSpPr>
          <p:cNvPr id="3" name="Content Placeholder 2">
            <a:extLst>
              <a:ext uri="{FF2B5EF4-FFF2-40B4-BE49-F238E27FC236}">
                <a16:creationId xmlns:a16="http://schemas.microsoft.com/office/drawing/2014/main" id="{9000B864-CE16-4416-AFF4-073CFD56D314}"/>
              </a:ext>
            </a:extLst>
          </p:cNvPr>
          <p:cNvSpPr>
            <a:spLocks noGrp="1"/>
          </p:cNvSpPr>
          <p:nvPr>
            <p:ph idx="1"/>
          </p:nvPr>
        </p:nvSpPr>
        <p:spPr>
          <a:xfrm>
            <a:off x="259492" y="1031852"/>
            <a:ext cx="11652421" cy="5692378"/>
          </a:xfrm>
        </p:spPr>
        <p:txBody>
          <a:bodyPr>
            <a:normAutofit fontScale="77500" lnSpcReduction="20000"/>
          </a:bodyPr>
          <a:lstStyle/>
          <a:p>
            <a:r>
              <a:rPr lang="en-US" dirty="0"/>
              <a:t>Usage Isolation – The usage behavior of one tenant does not affect the application availability and performance of other tenants</a:t>
            </a:r>
          </a:p>
          <a:p>
            <a:r>
              <a:rPr lang="en-US" dirty="0"/>
              <a:t>Data Security – Tenants cannot access data that belongs to other tenants</a:t>
            </a:r>
          </a:p>
          <a:p>
            <a:r>
              <a:rPr lang="en-US" dirty="0"/>
              <a:t>Recovery – Backup and restore procedures are separately executed for the data of each tenant</a:t>
            </a:r>
          </a:p>
          <a:p>
            <a:r>
              <a:rPr lang="en-US" dirty="0"/>
              <a:t>Application Upgrades – Tenants are not negatively affected by the synchronous upgrading of shared software artifacts</a:t>
            </a:r>
          </a:p>
          <a:p>
            <a:r>
              <a:rPr lang="en-US" dirty="0"/>
              <a:t>Scalability – The application can scale to accommodate increases in usage by existing tenants and/or increases in the number of tenants</a:t>
            </a:r>
          </a:p>
          <a:p>
            <a:r>
              <a:rPr lang="en-US" dirty="0"/>
              <a:t>Metered Usage – Tenants are charged only for the application processing and features that are actually consumed</a:t>
            </a:r>
          </a:p>
          <a:p>
            <a:r>
              <a:rPr lang="en-US" dirty="0"/>
              <a:t>Data Tier Isolation – Tenants can have individual databases, tables, and/or schemas isolated from other tenants. Alternatively, databases, tables, and/or schemas can be designed to be intentionally shared by tenants.</a:t>
            </a:r>
          </a:p>
        </p:txBody>
      </p:sp>
    </p:spTree>
    <p:extLst>
      <p:ext uri="{BB962C8B-B14F-4D97-AF65-F5344CB8AC3E}">
        <p14:creationId xmlns:p14="http://schemas.microsoft.com/office/powerpoint/2010/main" val="3635849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86FC-BA1F-4E57-B73A-E82E59C5C11F}"/>
              </a:ext>
            </a:extLst>
          </p:cNvPr>
          <p:cNvSpPr>
            <a:spLocks noGrp="1"/>
          </p:cNvSpPr>
          <p:nvPr>
            <p:ph type="title"/>
          </p:nvPr>
        </p:nvSpPr>
        <p:spPr/>
        <p:txBody>
          <a:bodyPr>
            <a:normAutofit fontScale="90000"/>
          </a:bodyPr>
          <a:lstStyle/>
          <a:p>
            <a:pPr algn="ctr"/>
            <a:r>
              <a:rPr lang="en-US" dirty="0"/>
              <a:t>5.5. Multitenant Technology</a:t>
            </a:r>
          </a:p>
        </p:txBody>
      </p:sp>
      <p:sp>
        <p:nvSpPr>
          <p:cNvPr id="4" name="Footer Placeholder 1">
            <a:extLst>
              <a:ext uri="{FF2B5EF4-FFF2-40B4-BE49-F238E27FC236}">
                <a16:creationId xmlns:a16="http://schemas.microsoft.com/office/drawing/2014/main" id="{E94F4E05-758E-40D2-87D4-3BD9FD75187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72738" name="Picture 2">
            <a:extLst>
              <a:ext uri="{FF2B5EF4-FFF2-40B4-BE49-F238E27FC236}">
                <a16:creationId xmlns:a16="http://schemas.microsoft.com/office/drawing/2014/main" id="{47902543-76B4-480A-BF31-8B2B3F252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604" y="1097738"/>
            <a:ext cx="4389521" cy="4806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2739" name="Text Box 3">
            <a:extLst>
              <a:ext uri="{FF2B5EF4-FFF2-40B4-BE49-F238E27FC236}">
                <a16:creationId xmlns:a16="http://schemas.microsoft.com/office/drawing/2014/main" id="{AE94703C-5DEC-4EF3-BC07-28445C1EF693}"/>
              </a:ext>
            </a:extLst>
          </p:cNvPr>
          <p:cNvSpPr txBox="1">
            <a:spLocks noChangeArrowheads="1"/>
          </p:cNvSpPr>
          <p:nvPr/>
        </p:nvSpPr>
        <p:spPr bwMode="auto">
          <a:xfrm>
            <a:off x="2589385" y="5989992"/>
            <a:ext cx="6775958"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5.11 A multitenant application that is serving multiple cloud service consumers simultaneously.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2C82-8C85-4B03-82B9-70C9536B8339}"/>
              </a:ext>
            </a:extLst>
          </p:cNvPr>
          <p:cNvSpPr>
            <a:spLocks noGrp="1"/>
          </p:cNvSpPr>
          <p:nvPr>
            <p:ph type="title"/>
          </p:nvPr>
        </p:nvSpPr>
        <p:spPr/>
        <p:txBody>
          <a:bodyPr>
            <a:normAutofit fontScale="90000"/>
          </a:bodyPr>
          <a:lstStyle/>
          <a:p>
            <a:pPr algn="ctr"/>
            <a:r>
              <a:rPr lang="en-US" dirty="0"/>
              <a:t>5.6. Containerization</a:t>
            </a:r>
          </a:p>
        </p:txBody>
      </p:sp>
      <p:sp>
        <p:nvSpPr>
          <p:cNvPr id="3" name="Content Placeholder 2">
            <a:extLst>
              <a:ext uri="{FF2B5EF4-FFF2-40B4-BE49-F238E27FC236}">
                <a16:creationId xmlns:a16="http://schemas.microsoft.com/office/drawing/2014/main" id="{99E34145-CA7E-4CB1-8713-EA823DD68948}"/>
              </a:ext>
            </a:extLst>
          </p:cNvPr>
          <p:cNvSpPr>
            <a:spLocks noGrp="1"/>
          </p:cNvSpPr>
          <p:nvPr>
            <p:ph idx="1"/>
          </p:nvPr>
        </p:nvSpPr>
        <p:spPr/>
        <p:txBody>
          <a:bodyPr>
            <a:normAutofit fontScale="92500"/>
          </a:bodyPr>
          <a:lstStyle/>
          <a:p>
            <a:r>
              <a:rPr lang="en-US" dirty="0"/>
              <a:t>Containerization is an operating system-level virtualization technology used to deploy and run applications and cloud services without the need to deploy a virtual server for each solution</a:t>
            </a:r>
          </a:p>
          <a:p>
            <a:r>
              <a:rPr lang="en-US" dirty="0"/>
              <a:t>Instead, they are deployed within containers</a:t>
            </a:r>
          </a:p>
          <a:p>
            <a:r>
              <a:rPr lang="en-US" dirty="0"/>
              <a:t>Using containers enables multiple isolated cloud services to run on a single physical server or virtual server while accessing the same operating system kernel</a:t>
            </a:r>
          </a:p>
          <a:p>
            <a:r>
              <a:rPr lang="en-US" dirty="0"/>
              <a:t>The operating system kernel allows for the existence of multiple isolated user-space instances or multiple isolated runtimes known as containers, partitions, virtual engines, jails or chroot jails</a:t>
            </a:r>
          </a:p>
        </p:txBody>
      </p:sp>
    </p:spTree>
    <p:extLst>
      <p:ext uri="{BB962C8B-B14F-4D97-AF65-F5344CB8AC3E}">
        <p14:creationId xmlns:p14="http://schemas.microsoft.com/office/powerpoint/2010/main" val="3101944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2C82-8C85-4B03-82B9-70C9536B8339}"/>
              </a:ext>
            </a:extLst>
          </p:cNvPr>
          <p:cNvSpPr>
            <a:spLocks noGrp="1"/>
          </p:cNvSpPr>
          <p:nvPr>
            <p:ph type="title"/>
          </p:nvPr>
        </p:nvSpPr>
        <p:spPr>
          <a:xfrm>
            <a:off x="259492" y="333795"/>
            <a:ext cx="11932507" cy="498032"/>
          </a:xfrm>
        </p:spPr>
        <p:txBody>
          <a:bodyPr>
            <a:normAutofit fontScale="90000"/>
          </a:bodyPr>
          <a:lstStyle/>
          <a:p>
            <a:pPr algn="ctr"/>
            <a:r>
              <a:rPr lang="en-US" dirty="0"/>
              <a:t>5.6. Containerization - Containerization Vs. Virtualization</a:t>
            </a:r>
          </a:p>
        </p:txBody>
      </p:sp>
      <p:sp>
        <p:nvSpPr>
          <p:cNvPr id="3" name="Content Placeholder 2">
            <a:extLst>
              <a:ext uri="{FF2B5EF4-FFF2-40B4-BE49-F238E27FC236}">
                <a16:creationId xmlns:a16="http://schemas.microsoft.com/office/drawing/2014/main" id="{99E34145-CA7E-4CB1-8713-EA823DD68948}"/>
              </a:ext>
            </a:extLst>
          </p:cNvPr>
          <p:cNvSpPr>
            <a:spLocks noGrp="1"/>
          </p:cNvSpPr>
          <p:nvPr>
            <p:ph idx="1"/>
          </p:nvPr>
        </p:nvSpPr>
        <p:spPr>
          <a:xfrm>
            <a:off x="259492" y="1075039"/>
            <a:ext cx="11652421" cy="5449166"/>
          </a:xfrm>
        </p:spPr>
        <p:txBody>
          <a:bodyPr>
            <a:normAutofit lnSpcReduction="10000"/>
          </a:bodyPr>
          <a:lstStyle/>
          <a:p>
            <a:r>
              <a:rPr lang="en-US" dirty="0"/>
              <a:t>A cloud service running on a physical or virtual server operating system can see all of the provided resources, such as connected devices, ports, files, folders, network shares, CPUs, as well as the physical addressable memory</a:t>
            </a:r>
          </a:p>
          <a:p>
            <a:r>
              <a:rPr lang="en-US" dirty="0"/>
              <a:t>However, a cloud service running inside a container can only see the container’s contents and devices attached to the container.</a:t>
            </a:r>
          </a:p>
          <a:p>
            <a:r>
              <a:rPr lang="en-US" dirty="0"/>
              <a:t>Virtualization refers to the act of creating a virtual, rather than an actual version of something</a:t>
            </a:r>
          </a:p>
          <a:p>
            <a:pPr lvl="1"/>
            <a:r>
              <a:rPr lang="en-US" dirty="0"/>
              <a:t>This includes virtual computer hardware platforms, storage devices, and computer network resources</a:t>
            </a:r>
          </a:p>
          <a:p>
            <a:pPr lvl="1"/>
            <a:r>
              <a:rPr lang="en-US" dirty="0"/>
              <a:t>Virtual servers are an abstraction of physical hardware via server visualization and the use of hypervisors for abstracting a given physical server into multiple virtual servers</a:t>
            </a:r>
          </a:p>
          <a:p>
            <a:endParaRPr lang="en-US" dirty="0"/>
          </a:p>
        </p:txBody>
      </p:sp>
    </p:spTree>
    <p:extLst>
      <p:ext uri="{BB962C8B-B14F-4D97-AF65-F5344CB8AC3E}">
        <p14:creationId xmlns:p14="http://schemas.microsoft.com/office/powerpoint/2010/main" val="2561230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2C82-8C85-4B03-82B9-70C9536B8339}"/>
              </a:ext>
            </a:extLst>
          </p:cNvPr>
          <p:cNvSpPr>
            <a:spLocks noGrp="1"/>
          </p:cNvSpPr>
          <p:nvPr>
            <p:ph type="title"/>
          </p:nvPr>
        </p:nvSpPr>
        <p:spPr>
          <a:xfrm>
            <a:off x="259492" y="333795"/>
            <a:ext cx="11932507" cy="498032"/>
          </a:xfrm>
        </p:spPr>
        <p:txBody>
          <a:bodyPr>
            <a:normAutofit fontScale="90000"/>
          </a:bodyPr>
          <a:lstStyle/>
          <a:p>
            <a:pPr algn="ctr"/>
            <a:r>
              <a:rPr lang="en-US" dirty="0"/>
              <a:t>5.6. Containerization - Containerization Vs. Virtualization</a:t>
            </a:r>
          </a:p>
        </p:txBody>
      </p:sp>
      <p:sp>
        <p:nvSpPr>
          <p:cNvPr id="3" name="Content Placeholder 2">
            <a:extLst>
              <a:ext uri="{FF2B5EF4-FFF2-40B4-BE49-F238E27FC236}">
                <a16:creationId xmlns:a16="http://schemas.microsoft.com/office/drawing/2014/main" id="{99E34145-CA7E-4CB1-8713-EA823DD68948}"/>
              </a:ext>
            </a:extLst>
          </p:cNvPr>
          <p:cNvSpPr>
            <a:spLocks noGrp="1"/>
          </p:cNvSpPr>
          <p:nvPr>
            <p:ph idx="1"/>
          </p:nvPr>
        </p:nvSpPr>
        <p:spPr/>
        <p:txBody>
          <a:bodyPr/>
          <a:lstStyle/>
          <a:p>
            <a:r>
              <a:rPr lang="en-US" dirty="0"/>
              <a:t>Containers are an abstraction at the application or service layer that package code and dependencies together</a:t>
            </a:r>
          </a:p>
          <a:p>
            <a:r>
              <a:rPr lang="en-US" dirty="0"/>
              <a:t>Multiple containers can be deployed on the same machine and share an operating system kernel with other containers</a:t>
            </a:r>
          </a:p>
          <a:p>
            <a:r>
              <a:rPr lang="en-US" dirty="0"/>
              <a:t>Each container runs as an isolated process in the </a:t>
            </a:r>
            <a:r>
              <a:rPr lang="en-US"/>
              <a:t>user space</a:t>
            </a:r>
          </a:p>
          <a:p>
            <a:r>
              <a:rPr lang="en-US"/>
              <a:t>Containers </a:t>
            </a:r>
            <a:r>
              <a:rPr lang="en-US" dirty="0"/>
              <a:t>do not require the guest operating system that is needed for virtual servers and can run directly on a physical server’s operating system</a:t>
            </a:r>
          </a:p>
        </p:txBody>
      </p:sp>
    </p:spTree>
    <p:extLst>
      <p:ext uri="{BB962C8B-B14F-4D97-AF65-F5344CB8AC3E}">
        <p14:creationId xmlns:p14="http://schemas.microsoft.com/office/powerpoint/2010/main" val="3078425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D1F4-1A58-4F5D-BA12-1126F7F03428}"/>
              </a:ext>
            </a:extLst>
          </p:cNvPr>
          <p:cNvSpPr>
            <a:spLocks noGrp="1"/>
          </p:cNvSpPr>
          <p:nvPr>
            <p:ph type="title"/>
          </p:nvPr>
        </p:nvSpPr>
        <p:spPr>
          <a:xfrm>
            <a:off x="280087" y="333795"/>
            <a:ext cx="11507360" cy="498032"/>
          </a:xfrm>
        </p:spPr>
        <p:txBody>
          <a:bodyPr>
            <a:normAutofit fontScale="90000"/>
          </a:bodyPr>
          <a:lstStyle/>
          <a:p>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5.6. Containerization - Containerization Vs. Virtualization</a:t>
            </a:r>
            <a:endParaRPr lang="en-US" dirty="0"/>
          </a:p>
        </p:txBody>
      </p:sp>
      <p:sp>
        <p:nvSpPr>
          <p:cNvPr id="4" name="Footer Placeholder 1">
            <a:extLst>
              <a:ext uri="{FF2B5EF4-FFF2-40B4-BE49-F238E27FC236}">
                <a16:creationId xmlns:a16="http://schemas.microsoft.com/office/drawing/2014/main" id="{EC804289-324D-4581-998F-54D78DF4B67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 name="Picture 5">
            <a:extLst>
              <a:ext uri="{FF2B5EF4-FFF2-40B4-BE49-F238E27FC236}">
                <a16:creationId xmlns:a16="http://schemas.microsoft.com/office/drawing/2014/main" id="{F7822385-2299-4741-8B17-BB6FB6F75B8C}"/>
              </a:ext>
            </a:extLst>
          </p:cNvPr>
          <p:cNvPicPr>
            <a:picLocks noChangeAspect="1"/>
          </p:cNvPicPr>
          <p:nvPr/>
        </p:nvPicPr>
        <p:blipFill>
          <a:blip r:embed="rId3"/>
          <a:stretch>
            <a:fillRect/>
          </a:stretch>
        </p:blipFill>
        <p:spPr>
          <a:xfrm>
            <a:off x="1417285" y="1733505"/>
            <a:ext cx="9043416" cy="3798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DB8C-DC7A-4480-A281-51A9E50BE10C}"/>
              </a:ext>
            </a:extLst>
          </p:cNvPr>
          <p:cNvSpPr>
            <a:spLocks noGrp="1"/>
          </p:cNvSpPr>
          <p:nvPr>
            <p:ph type="title"/>
          </p:nvPr>
        </p:nvSpPr>
        <p:spPr>
          <a:xfrm>
            <a:off x="280087" y="333795"/>
            <a:ext cx="11198039" cy="498032"/>
          </a:xfrm>
        </p:spPr>
        <p:txBody>
          <a:bodyPr>
            <a:normAutofit fontScale="90000"/>
          </a:bodyPr>
          <a:lstStyle/>
          <a:p>
            <a:pPr algn="ctr"/>
            <a:r>
              <a:rPr lang="en-US" dirty="0"/>
              <a:t>5.1 – Fundamental internetworking components</a:t>
            </a:r>
          </a:p>
        </p:txBody>
      </p:sp>
      <p:sp>
        <p:nvSpPr>
          <p:cNvPr id="3" name="Content Placeholder 2">
            <a:extLst>
              <a:ext uri="{FF2B5EF4-FFF2-40B4-BE49-F238E27FC236}">
                <a16:creationId xmlns:a16="http://schemas.microsoft.com/office/drawing/2014/main" id="{9D93E142-6CA5-4327-A142-9524968B2025}"/>
              </a:ext>
            </a:extLst>
          </p:cNvPr>
          <p:cNvSpPr>
            <a:spLocks noGrp="1"/>
          </p:cNvSpPr>
          <p:nvPr>
            <p:ph idx="1"/>
          </p:nvPr>
        </p:nvSpPr>
        <p:spPr>
          <a:xfrm>
            <a:off x="259492" y="1075039"/>
            <a:ext cx="6772635" cy="5115693"/>
          </a:xfrm>
        </p:spPr>
        <p:txBody>
          <a:bodyPr>
            <a:normAutofit fontScale="85000" lnSpcReduction="10000"/>
          </a:bodyPr>
          <a:lstStyle/>
          <a:p>
            <a:r>
              <a:rPr lang="en-US" dirty="0"/>
              <a:t>Two fundamental components used to construct the internetworking architecture:</a:t>
            </a:r>
          </a:p>
          <a:p>
            <a:r>
              <a:rPr lang="en-US" dirty="0"/>
              <a:t>Connectionless Packet Switching (Datagram Networks)</a:t>
            </a:r>
          </a:p>
          <a:p>
            <a:pPr lvl="1"/>
            <a:r>
              <a:rPr lang="en-US" dirty="0"/>
              <a:t>End-to-end (sender-receiver pair) data flows are divided into packets of a limited size that are received and processed through network switches and routers, then queued and forwarded from one intermediary node to the next</a:t>
            </a:r>
          </a:p>
          <a:p>
            <a:pPr lvl="1"/>
            <a:r>
              <a:rPr lang="en-US" dirty="0"/>
              <a:t>Each packet carries the necessary location information, such as the Internet Protocol (IP) or Media Access Control (MAC) address, to be processed and routed at every source, intermediary, and destination node</a:t>
            </a:r>
          </a:p>
          <a:p>
            <a:endParaRPr lang="en-US" dirty="0"/>
          </a:p>
        </p:txBody>
      </p:sp>
      <p:sp>
        <p:nvSpPr>
          <p:cNvPr id="4" name="Footer Placeholder 1">
            <a:extLst>
              <a:ext uri="{FF2B5EF4-FFF2-40B4-BE49-F238E27FC236}">
                <a16:creationId xmlns:a16="http://schemas.microsoft.com/office/drawing/2014/main" id="{E6CFFFD3-1F7F-4AB6-8FCD-49197CDBB2E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56354" name="Picture 2">
            <a:extLst>
              <a:ext uri="{FF2B5EF4-FFF2-40B4-BE49-F238E27FC236}">
                <a16:creationId xmlns:a16="http://schemas.microsoft.com/office/drawing/2014/main" id="{1A4EE977-F94F-48F5-B9FE-00C266652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27" y="1328192"/>
            <a:ext cx="4879786" cy="4636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6355" name="Text Box 3">
            <a:extLst>
              <a:ext uri="{FF2B5EF4-FFF2-40B4-BE49-F238E27FC236}">
                <a16:creationId xmlns:a16="http://schemas.microsoft.com/office/drawing/2014/main" id="{F7B91964-5B79-424C-B4D1-27BBE1EA6E3D}"/>
              </a:ext>
            </a:extLst>
          </p:cNvPr>
          <p:cNvSpPr txBox="1">
            <a:spLocks noChangeArrowheads="1"/>
          </p:cNvSpPr>
          <p:nvPr/>
        </p:nvSpPr>
        <p:spPr bwMode="auto">
          <a:xfrm>
            <a:off x="6869928" y="5983962"/>
            <a:ext cx="5041985"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5.3 Packets traveling through the Internet are directed by a router that arranges them into a message.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110A-11DA-416A-831D-083941378CED}"/>
              </a:ext>
            </a:extLst>
          </p:cNvPr>
          <p:cNvSpPr>
            <a:spLocks noGrp="1"/>
          </p:cNvSpPr>
          <p:nvPr>
            <p:ph type="title"/>
          </p:nvPr>
        </p:nvSpPr>
        <p:spPr/>
        <p:txBody>
          <a:bodyPr>
            <a:normAutofit fontScale="90000"/>
          </a:bodyPr>
          <a:lstStyle/>
          <a:p>
            <a:r>
              <a:rPr lang="en-US" dirty="0"/>
              <a:t>5.6. Containerization – Benefits of containers</a:t>
            </a:r>
          </a:p>
        </p:txBody>
      </p:sp>
      <p:sp>
        <p:nvSpPr>
          <p:cNvPr id="3" name="Content Placeholder 2">
            <a:extLst>
              <a:ext uri="{FF2B5EF4-FFF2-40B4-BE49-F238E27FC236}">
                <a16:creationId xmlns:a16="http://schemas.microsoft.com/office/drawing/2014/main" id="{C328FDA7-02A8-4CBF-8588-48A524BE3DB7}"/>
              </a:ext>
            </a:extLst>
          </p:cNvPr>
          <p:cNvSpPr>
            <a:spLocks noGrp="1"/>
          </p:cNvSpPr>
          <p:nvPr>
            <p:ph idx="1"/>
          </p:nvPr>
        </p:nvSpPr>
        <p:spPr/>
        <p:txBody>
          <a:bodyPr>
            <a:normAutofit/>
          </a:bodyPr>
          <a:lstStyle/>
          <a:p>
            <a:r>
              <a:rPr lang="en-US" dirty="0"/>
              <a:t>Portability is one of the key benefits of containers</a:t>
            </a:r>
          </a:p>
          <a:p>
            <a:r>
              <a:rPr lang="en-US" dirty="0"/>
              <a:t>Allows cloud resource administrators to move containers to any environment that shares the same host operating system and container engine that the container is hosted on, and without the need to change the application or software (which would normally require changes to the source code)</a:t>
            </a:r>
          </a:p>
          <a:p>
            <a:r>
              <a:rPr lang="en-US" dirty="0"/>
              <a:t>Efficient resource utilization is achieved by significantly reducing the CPU, memory and storage usage footprint compared to virtual servers</a:t>
            </a:r>
          </a:p>
          <a:p>
            <a:r>
              <a:rPr lang="en-US" dirty="0"/>
              <a:t>Containers can be created and deployed much faster than virtual servers, which supports a more agile process and facilitates continuous integration</a:t>
            </a:r>
          </a:p>
        </p:txBody>
      </p:sp>
    </p:spTree>
    <p:extLst>
      <p:ext uri="{BB962C8B-B14F-4D97-AF65-F5344CB8AC3E}">
        <p14:creationId xmlns:p14="http://schemas.microsoft.com/office/powerpoint/2010/main" val="846935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0613-2D1C-4D6D-B73F-ADB0428F819D}"/>
              </a:ext>
            </a:extLst>
          </p:cNvPr>
          <p:cNvSpPr>
            <a:spLocks noGrp="1"/>
          </p:cNvSpPr>
          <p:nvPr>
            <p:ph type="title"/>
          </p:nvPr>
        </p:nvSpPr>
        <p:spPr>
          <a:xfrm>
            <a:off x="648393" y="333795"/>
            <a:ext cx="10823171" cy="498032"/>
          </a:xfrm>
        </p:spPr>
        <p:txBody>
          <a:bodyPr>
            <a:normAutofit fontScale="90000"/>
          </a:bodyPr>
          <a:lstStyle/>
          <a:p>
            <a:r>
              <a:rPr lang="en-US" dirty="0"/>
              <a:t>5.6. Containerization - Container Hosting and Pods</a:t>
            </a:r>
          </a:p>
        </p:txBody>
      </p:sp>
      <p:sp>
        <p:nvSpPr>
          <p:cNvPr id="3" name="Content Placeholder 2">
            <a:extLst>
              <a:ext uri="{FF2B5EF4-FFF2-40B4-BE49-F238E27FC236}">
                <a16:creationId xmlns:a16="http://schemas.microsoft.com/office/drawing/2014/main" id="{E6D20B46-1769-4291-98CA-D3B7C45F9DEB}"/>
              </a:ext>
            </a:extLst>
          </p:cNvPr>
          <p:cNvSpPr>
            <a:spLocks noGrp="1"/>
          </p:cNvSpPr>
          <p:nvPr>
            <p:ph idx="1"/>
          </p:nvPr>
        </p:nvSpPr>
        <p:spPr/>
        <p:txBody>
          <a:bodyPr>
            <a:normAutofit/>
          </a:bodyPr>
          <a:lstStyle/>
          <a:p>
            <a:r>
              <a:rPr lang="en-US" dirty="0"/>
              <a:t>A single process of one cloud service is normally deployed in each container,</a:t>
            </a:r>
          </a:p>
          <a:p>
            <a:pPr lvl="1"/>
            <a:r>
              <a:rPr lang="en-US" dirty="0"/>
              <a:t>though more than one cloud service or process can be deployed in each</a:t>
            </a:r>
          </a:p>
          <a:p>
            <a:r>
              <a:rPr lang="en-US" dirty="0"/>
              <a:t>In some cases, one core process and its side processes or extra functions are deployed in the same container</a:t>
            </a:r>
          </a:p>
          <a:p>
            <a:r>
              <a:rPr lang="en-US" dirty="0"/>
              <a:t>Container resources consumption can be restricted or limit visible external IT resources</a:t>
            </a:r>
          </a:p>
          <a:p>
            <a:r>
              <a:rPr lang="en-US" dirty="0"/>
              <a:t>Cloud services deployed in a container normally share the same lifecycle with the container</a:t>
            </a:r>
          </a:p>
          <a:p>
            <a:pPr lvl="1"/>
            <a:r>
              <a:rPr lang="en-US" dirty="0"/>
              <a:t>deployed cloud service will start, stop, pause or resume when the container does</a:t>
            </a:r>
          </a:p>
        </p:txBody>
      </p:sp>
    </p:spTree>
    <p:extLst>
      <p:ext uri="{BB962C8B-B14F-4D97-AF65-F5344CB8AC3E}">
        <p14:creationId xmlns:p14="http://schemas.microsoft.com/office/powerpoint/2010/main" val="743387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0613-2D1C-4D6D-B73F-ADB0428F819D}"/>
              </a:ext>
            </a:extLst>
          </p:cNvPr>
          <p:cNvSpPr>
            <a:spLocks noGrp="1"/>
          </p:cNvSpPr>
          <p:nvPr>
            <p:ph type="title"/>
          </p:nvPr>
        </p:nvSpPr>
        <p:spPr>
          <a:xfrm>
            <a:off x="648393" y="333795"/>
            <a:ext cx="10823171" cy="498032"/>
          </a:xfrm>
        </p:spPr>
        <p:txBody>
          <a:bodyPr>
            <a:normAutofit fontScale="90000"/>
          </a:bodyPr>
          <a:lstStyle/>
          <a:p>
            <a:r>
              <a:rPr lang="en-US" dirty="0"/>
              <a:t>5.6. Containerization - Container Hosting and Pods</a:t>
            </a:r>
          </a:p>
        </p:txBody>
      </p:sp>
      <p:sp>
        <p:nvSpPr>
          <p:cNvPr id="3" name="Content Placeholder 2">
            <a:extLst>
              <a:ext uri="{FF2B5EF4-FFF2-40B4-BE49-F238E27FC236}">
                <a16:creationId xmlns:a16="http://schemas.microsoft.com/office/drawing/2014/main" id="{E6D20B46-1769-4291-98CA-D3B7C45F9DEB}"/>
              </a:ext>
            </a:extLst>
          </p:cNvPr>
          <p:cNvSpPr>
            <a:spLocks noGrp="1"/>
          </p:cNvSpPr>
          <p:nvPr>
            <p:ph idx="1"/>
          </p:nvPr>
        </p:nvSpPr>
        <p:spPr/>
        <p:txBody>
          <a:bodyPr>
            <a:normAutofit/>
          </a:bodyPr>
          <a:lstStyle/>
          <a:p>
            <a:r>
              <a:rPr lang="en-US" dirty="0"/>
              <a:t>Multiple containers can be deployed in a logical construct called a </a:t>
            </a:r>
            <a:r>
              <a:rPr lang="en-US" i="1" dirty="0"/>
              <a:t>pod</a:t>
            </a:r>
          </a:p>
          <a:p>
            <a:r>
              <a:rPr lang="en-US" dirty="0"/>
              <a:t>A </a:t>
            </a:r>
            <a:r>
              <a:rPr lang="en-US" i="1" dirty="0"/>
              <a:t>pod</a:t>
            </a:r>
            <a:r>
              <a:rPr lang="en-US" dirty="0"/>
              <a:t> is a group of one or more containers that have shared storage and/or network resources, and also share the same configuration that determines how the containers are to be run</a:t>
            </a:r>
          </a:p>
          <a:p>
            <a:r>
              <a:rPr lang="en-US" dirty="0"/>
              <a:t>A pod is typically employed when there are different cloud services that are part of the same application or namespace and that need to run under a single IP address</a:t>
            </a:r>
          </a:p>
          <a:p>
            <a:pPr lvl="1"/>
            <a:r>
              <a:rPr lang="en-US" dirty="0"/>
              <a:t>Pod establishes this environment, while ensuring that cloud services can be isolated so that they don’t impact each other’s runtime</a:t>
            </a:r>
          </a:p>
        </p:txBody>
      </p:sp>
    </p:spTree>
    <p:extLst>
      <p:ext uri="{BB962C8B-B14F-4D97-AF65-F5344CB8AC3E}">
        <p14:creationId xmlns:p14="http://schemas.microsoft.com/office/powerpoint/2010/main" val="1869182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5815-33D9-417A-B6AB-34169F96B631}"/>
              </a:ext>
            </a:extLst>
          </p:cNvPr>
          <p:cNvSpPr>
            <a:spLocks noGrp="1"/>
          </p:cNvSpPr>
          <p:nvPr>
            <p:ph type="title"/>
          </p:nvPr>
        </p:nvSpPr>
        <p:spPr>
          <a:xfrm>
            <a:off x="259492" y="333795"/>
            <a:ext cx="11652421" cy="498032"/>
          </a:xfrm>
        </p:spPr>
        <p:txBody>
          <a:bodyPr>
            <a:noAutofit/>
          </a:bodyPr>
          <a:lstStyle/>
          <a:p>
            <a:r>
              <a:rPr lang="en-US" sz="2400" dirty="0"/>
              <a:t>5.6. Containerization - Fundamental Container Architecture Elements</a:t>
            </a:r>
          </a:p>
        </p:txBody>
      </p:sp>
      <p:sp>
        <p:nvSpPr>
          <p:cNvPr id="3" name="Content Placeholder 2">
            <a:extLst>
              <a:ext uri="{FF2B5EF4-FFF2-40B4-BE49-F238E27FC236}">
                <a16:creationId xmlns:a16="http://schemas.microsoft.com/office/drawing/2014/main" id="{761D3F2E-6EA4-4DD0-A723-D3D3D573EA44}"/>
              </a:ext>
            </a:extLst>
          </p:cNvPr>
          <p:cNvSpPr>
            <a:spLocks noGrp="1"/>
          </p:cNvSpPr>
          <p:nvPr>
            <p:ph idx="1"/>
          </p:nvPr>
        </p:nvSpPr>
        <p:spPr>
          <a:xfrm>
            <a:off x="259492" y="1075039"/>
            <a:ext cx="11652421" cy="5449166"/>
          </a:xfrm>
        </p:spPr>
        <p:txBody>
          <a:bodyPr>
            <a:normAutofit fontScale="92500"/>
          </a:bodyPr>
          <a:lstStyle/>
          <a:p>
            <a:r>
              <a:rPr lang="en-US" dirty="0"/>
              <a:t>Container Engine</a:t>
            </a:r>
          </a:p>
          <a:p>
            <a:pPr lvl="1"/>
            <a:r>
              <a:rPr lang="en-US" dirty="0"/>
              <a:t>The key component of container architecture </a:t>
            </a:r>
          </a:p>
          <a:p>
            <a:pPr lvl="1"/>
            <a:r>
              <a:rPr lang="en-US" dirty="0"/>
              <a:t>Specialized software that is deployed in an operating system to abstract the required resources and enable the definition and deployment of containers</a:t>
            </a:r>
          </a:p>
          <a:p>
            <a:pPr lvl="1"/>
            <a:r>
              <a:rPr lang="en-US" dirty="0"/>
              <a:t>Software can be deployed on physical machines or virtual machines</a:t>
            </a:r>
          </a:p>
          <a:p>
            <a:pPr lvl="1"/>
            <a:r>
              <a:rPr lang="en-US" dirty="0"/>
              <a:t>Each container engine provides a set of management tools and commands/APIs to create, modify, schedule, run, stop, start or delete the containers</a:t>
            </a:r>
          </a:p>
          <a:p>
            <a:r>
              <a:rPr lang="en-US" dirty="0"/>
              <a:t>Container Build File</a:t>
            </a:r>
          </a:p>
          <a:p>
            <a:pPr lvl="1"/>
            <a:r>
              <a:rPr lang="en-US" dirty="0"/>
              <a:t>a descriptor (created by the user or service) that represents the requirements of the application and services that run inside the container, as well as the configuration parameters required by the container engine in order to create and deploy the container</a:t>
            </a:r>
          </a:p>
        </p:txBody>
      </p:sp>
    </p:spTree>
    <p:extLst>
      <p:ext uri="{BB962C8B-B14F-4D97-AF65-F5344CB8AC3E}">
        <p14:creationId xmlns:p14="http://schemas.microsoft.com/office/powerpoint/2010/main" val="4003577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5815-33D9-417A-B6AB-34169F96B631}"/>
              </a:ext>
            </a:extLst>
          </p:cNvPr>
          <p:cNvSpPr>
            <a:spLocks noGrp="1"/>
          </p:cNvSpPr>
          <p:nvPr>
            <p:ph type="title"/>
          </p:nvPr>
        </p:nvSpPr>
        <p:spPr>
          <a:xfrm>
            <a:off x="259492" y="333795"/>
            <a:ext cx="11652421" cy="498032"/>
          </a:xfrm>
        </p:spPr>
        <p:txBody>
          <a:bodyPr>
            <a:noAutofit/>
          </a:bodyPr>
          <a:lstStyle/>
          <a:p>
            <a:r>
              <a:rPr lang="en-US" sz="2400" dirty="0"/>
              <a:t>5.6. Containerization - Fundamental Container Architecture Elements</a:t>
            </a:r>
          </a:p>
        </p:txBody>
      </p:sp>
      <p:sp>
        <p:nvSpPr>
          <p:cNvPr id="3" name="Content Placeholder 2">
            <a:extLst>
              <a:ext uri="{FF2B5EF4-FFF2-40B4-BE49-F238E27FC236}">
                <a16:creationId xmlns:a16="http://schemas.microsoft.com/office/drawing/2014/main" id="{761D3F2E-6EA4-4DD0-A723-D3D3D573EA44}"/>
              </a:ext>
            </a:extLst>
          </p:cNvPr>
          <p:cNvSpPr>
            <a:spLocks noGrp="1"/>
          </p:cNvSpPr>
          <p:nvPr>
            <p:ph idx="1"/>
          </p:nvPr>
        </p:nvSpPr>
        <p:spPr>
          <a:xfrm>
            <a:off x="259492" y="1075039"/>
            <a:ext cx="11652421" cy="5449166"/>
          </a:xfrm>
        </p:spPr>
        <p:txBody>
          <a:bodyPr>
            <a:normAutofit lnSpcReduction="10000"/>
          </a:bodyPr>
          <a:lstStyle/>
          <a:p>
            <a:r>
              <a:rPr lang="en-US" dirty="0"/>
              <a:t>Container Image</a:t>
            </a:r>
          </a:p>
          <a:p>
            <a:pPr lvl="1"/>
            <a:r>
              <a:rPr lang="en-US" dirty="0"/>
              <a:t>deployed image based on pre-defined requirements</a:t>
            </a:r>
          </a:p>
          <a:p>
            <a:pPr lvl="1"/>
            <a:r>
              <a:rPr lang="en-US" dirty="0"/>
              <a:t>Based on the defined descriptions, the container engine customizes the operating system image and the required commands or services for the application. </a:t>
            </a:r>
          </a:p>
          <a:p>
            <a:pPr lvl="1"/>
            <a:r>
              <a:rPr lang="en-US" dirty="0"/>
              <a:t>An immutable read-only image, which enables the deployed application or services in the container to function and perform tasks, but prevents any changes from being made</a:t>
            </a:r>
          </a:p>
          <a:p>
            <a:r>
              <a:rPr lang="en-US" dirty="0"/>
              <a:t>Container</a:t>
            </a:r>
          </a:p>
          <a:p>
            <a:pPr lvl="1"/>
            <a:r>
              <a:rPr lang="en-US" dirty="0"/>
              <a:t>an executable instance of a pre-defined or customized container image that contains one or more software programs, most commonly an application or service.</a:t>
            </a:r>
          </a:p>
          <a:p>
            <a:pPr lvl="1"/>
            <a:r>
              <a:rPr lang="en-US" dirty="0"/>
              <a:t>Isolated from other container</a:t>
            </a:r>
          </a:p>
          <a:p>
            <a:pPr lvl="1"/>
            <a:r>
              <a:rPr lang="en-US" dirty="0"/>
              <a:t>May be required to access a shared resource over the network</a:t>
            </a:r>
          </a:p>
        </p:txBody>
      </p:sp>
    </p:spTree>
    <p:extLst>
      <p:ext uri="{BB962C8B-B14F-4D97-AF65-F5344CB8AC3E}">
        <p14:creationId xmlns:p14="http://schemas.microsoft.com/office/powerpoint/2010/main" val="1498492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5815-33D9-417A-B6AB-34169F96B631}"/>
              </a:ext>
            </a:extLst>
          </p:cNvPr>
          <p:cNvSpPr>
            <a:spLocks noGrp="1"/>
          </p:cNvSpPr>
          <p:nvPr>
            <p:ph type="title"/>
          </p:nvPr>
        </p:nvSpPr>
        <p:spPr>
          <a:xfrm>
            <a:off x="259492" y="333795"/>
            <a:ext cx="11652421" cy="498032"/>
          </a:xfrm>
        </p:spPr>
        <p:txBody>
          <a:bodyPr>
            <a:noAutofit/>
          </a:bodyPr>
          <a:lstStyle/>
          <a:p>
            <a:r>
              <a:rPr lang="en-US" sz="2400" dirty="0"/>
              <a:t>5.6. Containerization - Fundamental Container Architecture Elements</a:t>
            </a:r>
          </a:p>
        </p:txBody>
      </p:sp>
      <p:sp>
        <p:nvSpPr>
          <p:cNvPr id="3" name="Content Placeholder 2">
            <a:extLst>
              <a:ext uri="{FF2B5EF4-FFF2-40B4-BE49-F238E27FC236}">
                <a16:creationId xmlns:a16="http://schemas.microsoft.com/office/drawing/2014/main" id="{761D3F2E-6EA4-4DD0-A723-D3D3D573EA44}"/>
              </a:ext>
            </a:extLst>
          </p:cNvPr>
          <p:cNvSpPr>
            <a:spLocks noGrp="1"/>
          </p:cNvSpPr>
          <p:nvPr>
            <p:ph idx="1"/>
          </p:nvPr>
        </p:nvSpPr>
        <p:spPr>
          <a:xfrm>
            <a:off x="259492" y="1075039"/>
            <a:ext cx="11652421" cy="5449166"/>
          </a:xfrm>
        </p:spPr>
        <p:txBody>
          <a:bodyPr>
            <a:normAutofit lnSpcReduction="10000"/>
          </a:bodyPr>
          <a:lstStyle/>
          <a:p>
            <a:r>
              <a:rPr lang="en-US" dirty="0"/>
              <a:t>Container (cont.)</a:t>
            </a:r>
          </a:p>
          <a:p>
            <a:pPr lvl="1"/>
            <a:r>
              <a:rPr lang="en-US" dirty="0"/>
              <a:t>Each container may have one application or process running in it</a:t>
            </a:r>
          </a:p>
          <a:p>
            <a:pPr lvl="1"/>
            <a:r>
              <a:rPr lang="en-US" dirty="0"/>
              <a:t>Containers can also host multiple applications, services or processes</a:t>
            </a:r>
          </a:p>
          <a:p>
            <a:pPr lvl="1"/>
            <a:r>
              <a:rPr lang="en-US" dirty="0"/>
              <a:t>Applications started and stopped with the container</a:t>
            </a:r>
          </a:p>
          <a:p>
            <a:r>
              <a:rPr lang="en-US" dirty="0"/>
              <a:t>Networking</a:t>
            </a:r>
          </a:p>
          <a:p>
            <a:pPr lvl="1"/>
            <a:r>
              <a:rPr lang="en-US" dirty="0"/>
              <a:t>Each container has its own network address (such as an IP address) used to communicate with other containers and external components</a:t>
            </a:r>
          </a:p>
          <a:p>
            <a:pPr lvl="1"/>
            <a:r>
              <a:rPr lang="en-US" dirty="0"/>
              <a:t>A container can be connected to more than one network by allocating additional network addresses to the container</a:t>
            </a:r>
          </a:p>
          <a:p>
            <a:pPr lvl="1"/>
            <a:r>
              <a:rPr lang="en-US" dirty="0"/>
              <a:t>use the physical or virtual network card of the system that the container engine is deployed on to communicate with other containers and IT resources</a:t>
            </a:r>
          </a:p>
        </p:txBody>
      </p:sp>
    </p:spTree>
    <p:extLst>
      <p:ext uri="{BB962C8B-B14F-4D97-AF65-F5344CB8AC3E}">
        <p14:creationId xmlns:p14="http://schemas.microsoft.com/office/powerpoint/2010/main" val="1325264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5815-33D9-417A-B6AB-34169F96B631}"/>
              </a:ext>
            </a:extLst>
          </p:cNvPr>
          <p:cNvSpPr>
            <a:spLocks noGrp="1"/>
          </p:cNvSpPr>
          <p:nvPr>
            <p:ph type="title"/>
          </p:nvPr>
        </p:nvSpPr>
        <p:spPr>
          <a:xfrm>
            <a:off x="259492" y="333795"/>
            <a:ext cx="11652421" cy="498032"/>
          </a:xfrm>
        </p:spPr>
        <p:txBody>
          <a:bodyPr>
            <a:noAutofit/>
          </a:bodyPr>
          <a:lstStyle/>
          <a:p>
            <a:r>
              <a:rPr lang="en-US" sz="2400" dirty="0"/>
              <a:t>5.6. Containerization - Fundamental Container Architecture Elements</a:t>
            </a:r>
          </a:p>
        </p:txBody>
      </p:sp>
      <p:sp>
        <p:nvSpPr>
          <p:cNvPr id="3" name="Content Placeholder 2">
            <a:extLst>
              <a:ext uri="{FF2B5EF4-FFF2-40B4-BE49-F238E27FC236}">
                <a16:creationId xmlns:a16="http://schemas.microsoft.com/office/drawing/2014/main" id="{761D3F2E-6EA4-4DD0-A723-D3D3D573EA44}"/>
              </a:ext>
            </a:extLst>
          </p:cNvPr>
          <p:cNvSpPr>
            <a:spLocks noGrp="1"/>
          </p:cNvSpPr>
          <p:nvPr>
            <p:ph idx="1"/>
          </p:nvPr>
        </p:nvSpPr>
        <p:spPr>
          <a:xfrm>
            <a:off x="259492" y="1075039"/>
            <a:ext cx="11652421" cy="5449166"/>
          </a:xfrm>
        </p:spPr>
        <p:txBody>
          <a:bodyPr>
            <a:normAutofit/>
          </a:bodyPr>
          <a:lstStyle/>
          <a:p>
            <a:r>
              <a:rPr lang="en-US" dirty="0"/>
              <a:t>Storage Device</a:t>
            </a:r>
          </a:p>
          <a:p>
            <a:pPr lvl="1"/>
            <a:r>
              <a:rPr lang="en-US" dirty="0"/>
              <a:t>a container may connect to one or more storage devices that are made available to the containers over </a:t>
            </a:r>
            <a:r>
              <a:rPr lang="en-US"/>
              <a:t>the network</a:t>
            </a:r>
          </a:p>
          <a:p>
            <a:pPr lvl="1"/>
            <a:r>
              <a:rPr lang="en-US"/>
              <a:t>Each </a:t>
            </a:r>
            <a:r>
              <a:rPr lang="en-US" dirty="0"/>
              <a:t>container has its own level of access to the storages defined by the system or administrators.</a:t>
            </a:r>
          </a:p>
        </p:txBody>
      </p:sp>
    </p:spTree>
    <p:extLst>
      <p:ext uri="{BB962C8B-B14F-4D97-AF65-F5344CB8AC3E}">
        <p14:creationId xmlns:p14="http://schemas.microsoft.com/office/powerpoint/2010/main" val="369803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DB8C-DC7A-4480-A281-51A9E50BE10C}"/>
              </a:ext>
            </a:extLst>
          </p:cNvPr>
          <p:cNvSpPr>
            <a:spLocks noGrp="1"/>
          </p:cNvSpPr>
          <p:nvPr>
            <p:ph type="title"/>
          </p:nvPr>
        </p:nvSpPr>
        <p:spPr>
          <a:xfrm>
            <a:off x="280087" y="333795"/>
            <a:ext cx="11198039" cy="498032"/>
          </a:xfrm>
        </p:spPr>
        <p:txBody>
          <a:bodyPr>
            <a:normAutofit fontScale="90000"/>
          </a:bodyPr>
          <a:lstStyle/>
          <a:p>
            <a:pPr algn="ctr"/>
            <a:r>
              <a:rPr lang="en-US" dirty="0"/>
              <a:t>5.1 – Fundamental internetworking components</a:t>
            </a:r>
          </a:p>
        </p:txBody>
      </p:sp>
      <p:sp>
        <p:nvSpPr>
          <p:cNvPr id="3" name="Content Placeholder 2">
            <a:extLst>
              <a:ext uri="{FF2B5EF4-FFF2-40B4-BE49-F238E27FC236}">
                <a16:creationId xmlns:a16="http://schemas.microsoft.com/office/drawing/2014/main" id="{9D93E142-6CA5-4327-A142-9524968B2025}"/>
              </a:ext>
            </a:extLst>
          </p:cNvPr>
          <p:cNvSpPr>
            <a:spLocks noGrp="1"/>
          </p:cNvSpPr>
          <p:nvPr>
            <p:ph idx="1"/>
          </p:nvPr>
        </p:nvSpPr>
        <p:spPr>
          <a:xfrm>
            <a:off x="259492" y="1075039"/>
            <a:ext cx="11519424" cy="5115693"/>
          </a:xfrm>
        </p:spPr>
        <p:txBody>
          <a:bodyPr>
            <a:normAutofit/>
          </a:bodyPr>
          <a:lstStyle/>
          <a:p>
            <a:r>
              <a:rPr lang="en-US" dirty="0"/>
              <a:t>Router-Based Interconnectivity</a:t>
            </a:r>
          </a:p>
          <a:p>
            <a:pPr lvl="1"/>
            <a:r>
              <a:rPr lang="en-US" dirty="0"/>
              <a:t>A router is a device that is connected to multiple networks through which it forwards packets</a:t>
            </a:r>
          </a:p>
          <a:p>
            <a:pPr lvl="1"/>
            <a:r>
              <a:rPr lang="en-US" dirty="0"/>
              <a:t>Even when successive packets are part of the same data flow, routers process and forward each packet individually while maintaining the network topology information that locates the next node on the communication path between the source and destination nodes</a:t>
            </a:r>
          </a:p>
          <a:p>
            <a:pPr lvl="1"/>
            <a:r>
              <a:rPr lang="en-US" dirty="0"/>
              <a:t>Routers manage network traffic and gauge the most efficient hop for packet delivery, since they are privy to both the packet source and packet destination</a:t>
            </a:r>
          </a:p>
          <a:p>
            <a:endParaRPr lang="en-US" dirty="0"/>
          </a:p>
        </p:txBody>
      </p:sp>
      <p:sp>
        <p:nvSpPr>
          <p:cNvPr id="4" name="Footer Placeholder 1">
            <a:extLst>
              <a:ext uri="{FF2B5EF4-FFF2-40B4-BE49-F238E27FC236}">
                <a16:creationId xmlns:a16="http://schemas.microsoft.com/office/drawing/2014/main" id="{E6CFFFD3-1F7F-4AB6-8FCD-49197CDBB2E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3824635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DB8C-DC7A-4480-A281-51A9E50BE10C}"/>
              </a:ext>
            </a:extLst>
          </p:cNvPr>
          <p:cNvSpPr>
            <a:spLocks noGrp="1"/>
          </p:cNvSpPr>
          <p:nvPr>
            <p:ph type="title"/>
          </p:nvPr>
        </p:nvSpPr>
        <p:spPr>
          <a:xfrm>
            <a:off x="280087" y="333795"/>
            <a:ext cx="11198039" cy="498032"/>
          </a:xfrm>
        </p:spPr>
        <p:txBody>
          <a:bodyPr>
            <a:normAutofit fontScale="90000"/>
          </a:bodyPr>
          <a:lstStyle/>
          <a:p>
            <a:pPr algn="ctr"/>
            <a:r>
              <a:rPr lang="en-US" dirty="0"/>
              <a:t>5.1 – Fundamental internetworking components</a:t>
            </a:r>
          </a:p>
        </p:txBody>
      </p:sp>
      <p:sp>
        <p:nvSpPr>
          <p:cNvPr id="4" name="Footer Placeholder 1">
            <a:extLst>
              <a:ext uri="{FF2B5EF4-FFF2-40B4-BE49-F238E27FC236}">
                <a16:creationId xmlns:a16="http://schemas.microsoft.com/office/drawing/2014/main" id="{E6CFFFD3-1F7F-4AB6-8FCD-49197CDBB2E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56354" name="Picture 2">
            <a:extLst>
              <a:ext uri="{FF2B5EF4-FFF2-40B4-BE49-F238E27FC236}">
                <a16:creationId xmlns:a16="http://schemas.microsoft.com/office/drawing/2014/main" id="{1A4EE977-F94F-48F5-B9FE-00C266652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505" y="1146163"/>
            <a:ext cx="4879786" cy="4636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6355" name="Text Box 3">
            <a:extLst>
              <a:ext uri="{FF2B5EF4-FFF2-40B4-BE49-F238E27FC236}">
                <a16:creationId xmlns:a16="http://schemas.microsoft.com/office/drawing/2014/main" id="{F7B91964-5B79-424C-B4D1-27BBE1EA6E3D}"/>
              </a:ext>
            </a:extLst>
          </p:cNvPr>
          <p:cNvSpPr txBox="1">
            <a:spLocks noChangeArrowheads="1"/>
          </p:cNvSpPr>
          <p:nvPr/>
        </p:nvSpPr>
        <p:spPr bwMode="auto">
          <a:xfrm>
            <a:off x="2243014" y="5929158"/>
            <a:ext cx="7272184"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5.3 Packets traveling through the Internet are directed by a router that arranges them into a message.</a:t>
            </a:r>
          </a:p>
        </p:txBody>
      </p:sp>
    </p:spTree>
    <p:extLst>
      <p:ext uri="{BB962C8B-B14F-4D97-AF65-F5344CB8AC3E}">
        <p14:creationId xmlns:p14="http://schemas.microsoft.com/office/powerpoint/2010/main" val="106116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EF3C-0355-4EE4-9B29-9DD6FE591C9E}"/>
              </a:ext>
            </a:extLst>
          </p:cNvPr>
          <p:cNvSpPr>
            <a:spLocks noGrp="1"/>
          </p:cNvSpPr>
          <p:nvPr>
            <p:ph type="title"/>
          </p:nvPr>
        </p:nvSpPr>
        <p:spPr>
          <a:xfrm>
            <a:off x="457201" y="333795"/>
            <a:ext cx="10840452" cy="498032"/>
          </a:xfrm>
        </p:spPr>
        <p:txBody>
          <a:bodyPr>
            <a:normAutofit fontScale="90000"/>
          </a:bodyPr>
          <a:lstStyle/>
          <a:p>
            <a:r>
              <a:rPr lang="en-US" dirty="0"/>
              <a:t>5.1 – Fundamental internetworking components</a:t>
            </a:r>
          </a:p>
        </p:txBody>
      </p:sp>
      <p:sp>
        <p:nvSpPr>
          <p:cNvPr id="3" name="Content Placeholder 2">
            <a:extLst>
              <a:ext uri="{FF2B5EF4-FFF2-40B4-BE49-F238E27FC236}">
                <a16:creationId xmlns:a16="http://schemas.microsoft.com/office/drawing/2014/main" id="{D7BE0431-4BBB-4B4C-8C98-3C10409EAE68}"/>
              </a:ext>
            </a:extLst>
          </p:cNvPr>
          <p:cNvSpPr>
            <a:spLocks noGrp="1"/>
          </p:cNvSpPr>
          <p:nvPr>
            <p:ph idx="1"/>
          </p:nvPr>
        </p:nvSpPr>
        <p:spPr>
          <a:xfrm>
            <a:off x="259492" y="1075039"/>
            <a:ext cx="11652421" cy="5349824"/>
          </a:xfrm>
        </p:spPr>
        <p:txBody>
          <a:bodyPr>
            <a:normAutofit fontScale="85000" lnSpcReduction="10000"/>
          </a:bodyPr>
          <a:lstStyle/>
          <a:p>
            <a:r>
              <a:rPr lang="en-US" dirty="0"/>
              <a:t>Failure of an single ISPs infrastructure doesn’t affect cloud access</a:t>
            </a:r>
          </a:p>
          <a:p>
            <a:r>
              <a:rPr lang="en-US" dirty="0"/>
              <a:t>However, having to access different networks can cause routing fluctuations and latency</a:t>
            </a:r>
          </a:p>
          <a:p>
            <a:r>
              <a:rPr lang="en-US" dirty="0"/>
              <a:t>This can be caused by:</a:t>
            </a:r>
          </a:p>
          <a:p>
            <a:r>
              <a:rPr lang="en-US" dirty="0"/>
              <a:t>Physical Network</a:t>
            </a:r>
          </a:p>
          <a:p>
            <a:pPr lvl="1"/>
            <a:r>
              <a:rPr lang="en-US" dirty="0"/>
              <a:t>Physical networks comprise a data link layer that controls data transfer between neighboring nodes, and a physical layer that transmits data bits through both wired and wireless media.</a:t>
            </a:r>
          </a:p>
          <a:p>
            <a:r>
              <a:rPr lang="en-US" dirty="0"/>
              <a:t>Transport Layer Protocol</a:t>
            </a:r>
          </a:p>
          <a:p>
            <a:pPr lvl="1"/>
            <a:r>
              <a:rPr lang="en-US" dirty="0"/>
              <a:t>End to end communication support using either TCP or UDP using IP to standardize communication</a:t>
            </a:r>
          </a:p>
          <a:p>
            <a:r>
              <a:rPr lang="en-US" dirty="0"/>
              <a:t>Application Layer Protocol</a:t>
            </a:r>
          </a:p>
          <a:p>
            <a:pPr lvl="1"/>
            <a:r>
              <a:rPr lang="en-US" dirty="0"/>
              <a:t>Protocol like HTTP and SMTP uses transport layer protocols to standardize and enable specific data packet transferring methods over the Internet.</a:t>
            </a:r>
          </a:p>
        </p:txBody>
      </p:sp>
    </p:spTree>
    <p:extLst>
      <p:ext uri="{BB962C8B-B14F-4D97-AF65-F5344CB8AC3E}">
        <p14:creationId xmlns:p14="http://schemas.microsoft.com/office/powerpoint/2010/main" val="120130963"/>
      </p:ext>
    </p:extLst>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4115</TotalTime>
  <Words>6571</Words>
  <Application>Microsoft Office PowerPoint</Application>
  <PresentationFormat>Widescreen</PresentationFormat>
  <Paragraphs>491</Paragraphs>
  <Slides>66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Gill Sans MT</vt:lpstr>
      <vt:lpstr>Gallery</vt:lpstr>
      <vt:lpstr>ITNW 1335 Cloud Computing</vt:lpstr>
      <vt:lpstr>Cloud-Enabling Technology</vt:lpstr>
      <vt:lpstr>5.1. Broadband Networks and Internet Architecture</vt:lpstr>
      <vt:lpstr>5.1. Internet Service Providers</vt:lpstr>
      <vt:lpstr>5.1. Internet Service Providers</vt:lpstr>
      <vt:lpstr>5.1 – Fundamental internetworking components</vt:lpstr>
      <vt:lpstr>5.1 – Fundamental internetworking components</vt:lpstr>
      <vt:lpstr>5.1 – Fundamental internetworking components</vt:lpstr>
      <vt:lpstr>5.1 – Fundamental internetworking components</vt:lpstr>
      <vt:lpstr>5.1 – Fundamental internetworking components</vt:lpstr>
      <vt:lpstr>5.1 - Technical and Business Considerations: Connectivity Issues</vt:lpstr>
      <vt:lpstr>5.1 - Technical and Business Considerations: Connectivity Issues</vt:lpstr>
      <vt:lpstr>5.1 - Technical and Business Considerations: Connectivity Issues</vt:lpstr>
      <vt:lpstr>5.1 - Technical and Business Considerations: Connectivity Issues</vt:lpstr>
      <vt:lpstr>5.1 - Technical and Business Considerations: Connectivity Issues</vt:lpstr>
      <vt:lpstr>5.1 - Network Bandwidth and Latency Issues</vt:lpstr>
      <vt:lpstr>5.1 - Network Bandwidth and Latency Issues</vt:lpstr>
      <vt:lpstr>5.1 - Cloud Carrier and Cloud Provider Selection</vt:lpstr>
      <vt:lpstr>5.2. Data Center Technology</vt:lpstr>
      <vt:lpstr>5.2. Data Center Technology - Virtualization</vt:lpstr>
      <vt:lpstr>5.2. Standardization and Modularity</vt:lpstr>
      <vt:lpstr>5.2. Standardization and Modularity</vt:lpstr>
      <vt:lpstr>5.2. Data Center Technology - Automation</vt:lpstr>
      <vt:lpstr>5.2. Remote operation &amp; mgmt. – high availability</vt:lpstr>
      <vt:lpstr>5.2. Data Center Technology - Security-Aware Design, Operation, and Management</vt:lpstr>
      <vt:lpstr>5.2. Data Center Technology - Facilities</vt:lpstr>
      <vt:lpstr>5.2. Data Center Technology - Computing Hardware</vt:lpstr>
      <vt:lpstr>5.2. Data Center Technology - Computing Hardware</vt:lpstr>
      <vt:lpstr>5.2. Data Center Technology - Storage Hardware</vt:lpstr>
      <vt:lpstr>5.2. Data Center Technology - Storage Hardware</vt:lpstr>
      <vt:lpstr>5.2. Data Center Technology - Storage Hardware</vt:lpstr>
      <vt:lpstr>5.2. Data Center Technology - Network Hardware</vt:lpstr>
      <vt:lpstr>5.2. Data Center Technology - Network Hardware</vt:lpstr>
      <vt:lpstr>5.2. Data Center Technology - Other Considerations</vt:lpstr>
      <vt:lpstr>5.3. Virtualization Technology</vt:lpstr>
      <vt:lpstr>5.3. Virtualization Technology</vt:lpstr>
      <vt:lpstr>5.3. Virtualization Technology</vt:lpstr>
      <vt:lpstr>5.3. Virtualization Technology – HW Independence</vt:lpstr>
      <vt:lpstr>5.3. Virtualization Technology – Consolidation</vt:lpstr>
      <vt:lpstr>5.3. Virtualization Technology – Replication</vt:lpstr>
      <vt:lpstr>5.3. Virtualization Technology – OS-Based</vt:lpstr>
      <vt:lpstr>5.3. Virtualization Technology – OS-Based</vt:lpstr>
      <vt:lpstr>5.3. Virtualization Technology – OS-Based</vt:lpstr>
      <vt:lpstr>5.3. Virtualization Technology – Hardware-Based</vt:lpstr>
      <vt:lpstr>5.3. Virtualization Technology – Hardware-Based</vt:lpstr>
      <vt:lpstr>5.3. Virtualization Technology – Virtualization Mgmt</vt:lpstr>
      <vt:lpstr>5.3. Virtualization Technology – Other Considerations</vt:lpstr>
      <vt:lpstr>5.3. Virtualization Technology – Other Considerations</vt:lpstr>
      <vt:lpstr>5.4. Web Technology – Basic Web</vt:lpstr>
      <vt:lpstr>5.4. Web Technology – Basic Web</vt:lpstr>
      <vt:lpstr>5.4. Web Technology –  Web Application</vt:lpstr>
      <vt:lpstr>5.5. Multitenant Technology</vt:lpstr>
      <vt:lpstr>5.5. Multitenant Technology</vt:lpstr>
      <vt:lpstr>5.5. Multitenant Technology – Application Characteristics</vt:lpstr>
      <vt:lpstr>5.5. Multitenant Technology</vt:lpstr>
      <vt:lpstr>5.6. Containerization</vt:lpstr>
      <vt:lpstr>5.6. Containerization - Containerization Vs. Virtualization</vt:lpstr>
      <vt:lpstr>5.6. Containerization - Containerization Vs. Virtualization</vt:lpstr>
      <vt:lpstr>5.6. Containerization - Containerization Vs. Virtualization</vt:lpstr>
      <vt:lpstr>5.6. Containerization – Benefits of containers</vt:lpstr>
      <vt:lpstr>5.6. Containerization - Container Hosting and Pods</vt:lpstr>
      <vt:lpstr>5.6. Containerization - Container Hosting and Pods</vt:lpstr>
      <vt:lpstr>5.6. Containerization - Fundamental Container Architecture Elements</vt:lpstr>
      <vt:lpstr>5.6. Containerization - Fundamental Container Architecture Elements</vt:lpstr>
      <vt:lpstr>5.6. Containerization - Fundamental Container Architecture Elements</vt:lpstr>
      <vt:lpstr>5.6. Containerization - Fundamental Container Architecture Elements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79</cp:revision>
  <dcterms:created xsi:type="dcterms:W3CDTF">2021-08-20T22:46:13Z</dcterms:created>
  <dcterms:modified xsi:type="dcterms:W3CDTF">2022-02-14T19:58:53Z</dcterms:modified>
</cp:coreProperties>
</file>